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3" r:id="rId7"/>
    <p:sldId id="265" r:id="rId8"/>
    <p:sldId id="267" r:id="rId9"/>
    <p:sldId id="266" r:id="rId10"/>
    <p:sldId id="257" r:id="rId11"/>
    <p:sldId id="262" r:id="rId12"/>
    <p:sldId id="258" r:id="rId13"/>
    <p:sldId id="259" r:id="rId14"/>
    <p:sldId id="268" r:id="rId15"/>
    <p:sldId id="270" r:id="rId16"/>
    <p:sldId id="260" r:id="rId17"/>
    <p:sldId id="269" r:id="rId18"/>
    <p:sldId id="261" r:id="rId19"/>
    <p:sldId id="271" r:id="rId20"/>
    <p:sldId id="272" r:id="rId21"/>
    <p:sldId id="276" r:id="rId22"/>
    <p:sldId id="273" r:id="rId23"/>
    <p:sldId id="275" r:id="rId24"/>
    <p:sldId id="274" r:id="rId25"/>
    <p:sldId id="277" r:id="rId26"/>
    <p:sldId id="278" r:id="rId27"/>
    <p:sldId id="279" r:id="rId28"/>
    <p:sldId id="280" r:id="rId29"/>
    <p:sldId id="281" r:id="rId30"/>
    <p:sldId id="282" r:id="rId31"/>
    <p:sldId id="284" r:id="rId32"/>
    <p:sldId id="283" r:id="rId33"/>
    <p:sldId id="285" r:id="rId34"/>
    <p:sldId id="303" r:id="rId35"/>
    <p:sldId id="304"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49F1"/>
    <a:srgbClr val="FFFF99"/>
    <a:srgbClr val="3114AC"/>
    <a:srgbClr val="A78EE6"/>
    <a:srgbClr val="088EFC"/>
    <a:srgbClr val="0088EE"/>
    <a:srgbClr val="05CD35"/>
    <a:srgbClr val="11A9ED"/>
    <a:srgbClr val="43FC24"/>
    <a:srgbClr val="0279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6" autoAdjust="0"/>
    <p:restoredTop sz="94660"/>
  </p:normalViewPr>
  <p:slideViewPr>
    <p:cSldViewPr snapToGrid="0">
      <p:cViewPr varScale="1">
        <p:scale>
          <a:sx n="85" d="100"/>
          <a:sy n="85" d="100"/>
        </p:scale>
        <p:origin x="-25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25C11-A81D-44B1-85B3-6C3B3151FB7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17" name="Footer Placeholder 16"/>
          <p:cNvSpPr>
            <a:spLocks noGrp="1"/>
          </p:cNvSpPr>
          <p:nvPr>
            <p:ph type="ftr" sz="quarter" idx="11"/>
          </p:nvPr>
        </p:nvSpPr>
        <p:spPr/>
        <p:txBody>
          <a:bodyPr/>
          <a:lstStyle>
            <a:extLst/>
          </a:lstStyle>
          <a:p>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8" name="Footer Placeholder 7"/>
          <p:cNvSpPr>
            <a:spLocks noGrp="1"/>
          </p:cNvSpPr>
          <p:nvPr>
            <p:ph type="ftr" sz="quarter" idx="11"/>
          </p:nvPr>
        </p:nvSpPr>
        <p:spPr/>
        <p:txBody>
          <a:bodyPr/>
          <a:lstStyle>
            <a:extLst/>
          </a:lstStyle>
          <a:p>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4" name="Footer Placeholder 3"/>
          <p:cNvSpPr>
            <a:spLocks noGrp="1"/>
          </p:cNvSpPr>
          <p:nvPr>
            <p:ph type="ftr" sz="quarter" idx="11"/>
          </p:nvPr>
        </p:nvSpPr>
        <p:spPr/>
        <p:txBody>
          <a:bodyPr/>
          <a:lstStyle>
            <a:extLst/>
          </a:lstStyle>
          <a:p>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3" name="Footer Placeholder 2"/>
          <p:cNvSpPr>
            <a:spLocks noGrp="1"/>
          </p:cNvSpPr>
          <p:nvPr>
            <p:ph type="ftr" sz="quarter" idx="11"/>
          </p:nvPr>
        </p:nvSpPr>
        <p:spPr/>
        <p:txBody>
          <a:bodyPr/>
          <a:lstStyle>
            <a:extLst/>
          </a:lstStyle>
          <a:p>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E87294E3-EB14-439D-8B02-7C51545D616E}" type="slidenum">
              <a:rPr lang="en-US" smtClean="0">
                <a:solidFill>
                  <a:srgbClr val="D6ECFF"/>
                </a:solidFill>
              </a:rPr>
              <a:pPr/>
              <a:t>‹#›</a:t>
            </a:fld>
            <a:endParaRPr lang="en-US">
              <a:solidFill>
                <a:srgbClr val="D6ECFF"/>
              </a:solidFil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25C11-A81D-44B1-85B3-6C3B3151FB7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C07E42-9E7E-4E01-94B6-03D2C41D7373}"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32345-3A79-4713-9326-4112847203F9}"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067D-9414-4190-85B1-6DA30B0ABD75}"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178B08-B35D-4C4A-BEAC-86B5AB32D58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F131AF-4705-450F-AF46-0D3251574AED}"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48793E-DE9C-47E3-9CBE-C0D225BAF62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25C11-A81D-44B1-85B3-6C3B3151FB74}"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E84C34-FD64-4F21-A9F4-804B65C0CC38}"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3227DD-0299-4704-B6DD-D683AB9604C4}"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DE8883-3FDC-4F1E-AEBA-48E64FB77430}"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ECC16-9EDE-477F-AD1A-31E8331FECB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6616CB-F50A-4173-AC72-0EEA8D306FF7}"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C07E42-9E7E-4E01-94B6-03D2C41D7373}"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32345-3A79-4713-9326-4112847203F9}"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067D-9414-4190-85B1-6DA30B0ABD75}"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178B08-B35D-4C4A-BEAC-86B5AB32D58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F131AF-4705-450F-AF46-0D3251574AED}"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25C11-A81D-44B1-85B3-6C3B3151FB74}" type="datetimeFigureOut">
              <a:rPr lang="en-US" smtClean="0"/>
              <a:pPr/>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48793E-DE9C-47E3-9CBE-C0D225BAF62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E84C34-FD64-4F21-A9F4-804B65C0CC38}"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3227DD-0299-4704-B6DD-D683AB9604C4}"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DE8883-3FDC-4F1E-AEBA-48E64FB77430}"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ECC16-9EDE-477F-AD1A-31E8331FECB1}"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6616CB-F50A-4173-AC72-0EEA8D306FF7}" type="slidenum">
              <a:rPr lang="en-US">
                <a:solidFill>
                  <a:srgbClr val="FFFFFF"/>
                </a:solidFill>
              </a:rPr>
              <a:pPr>
                <a:defRPr/>
              </a:pPr>
              <a:t>‹#›</a:t>
            </a:fld>
            <a:endParaRPr lang="en-US">
              <a:solidFill>
                <a:srgbClr val="FFFFFF"/>
              </a:solidFill>
            </a:endParaRPr>
          </a:p>
        </p:txBody>
      </p:sp>
    </p:spTree>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25C11-A81D-44B1-85B3-6C3B3151FB74}" type="datetimeFigureOut">
              <a:rPr lang="en-US" smtClean="0"/>
              <a:pPr/>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25C11-A81D-44B1-85B3-6C3B3151FB74}" type="datetimeFigureOut">
              <a:rPr lang="en-US" smtClean="0"/>
              <a:pPr/>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25C11-A81D-44B1-85B3-6C3B3151FB74}"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25C11-A81D-44B1-85B3-6C3B3151FB74}"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3F8B-12F0-4C0C-A9E3-4092423633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5C11-A81D-44B1-85B3-6C3B3151FB74}" type="datetimeFigureOut">
              <a:rPr lang="en-US" smtClean="0"/>
              <a:pPr/>
              <a:t>4/24/2016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3F8B-12F0-4C0C-A9E3-40924236333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rgbClr val="7146BE"/>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C56A70-65A7-47D3-899A-353116E2C072}" type="datetimeFigureOut">
              <a:rPr lang="en-US" smtClean="0">
                <a:solidFill>
                  <a:srgbClr val="D6ECFF"/>
                </a:solidFill>
              </a:rPr>
              <a:pPr/>
              <a:t>4/24/2016</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87294E3-EB14-439D-8B02-7C51545D616E}" type="slidenum">
              <a:rPr lang="en-US" smtClean="0">
                <a:solidFill>
                  <a:srgbClr val="D6ECFF"/>
                </a:solidFill>
              </a:rPr>
              <a:pPr/>
              <a:t>‹#›</a:t>
            </a:fld>
            <a:endParaRPr lang="en-US">
              <a:solidFill>
                <a:srgbClr val="D6ECFF"/>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5C11-A81D-44B1-85B3-6C3B3151FB74}" type="datetimeFigureOut">
              <a:rPr lang="en-US">
                <a:solidFill>
                  <a:prstClr val="white">
                    <a:tint val="75000"/>
                  </a:prstClr>
                </a:solidFill>
              </a:rPr>
              <a:pPr/>
              <a:t>4/24/2016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3F8B-12F0-4C0C-A9E3-409242363331}" type="slidenum">
              <a:rPr lang="en-US">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2BFC360-B577-4CC0-864E-58F49C02277A}" type="slidenum">
              <a:rPr lang="en-US">
                <a:solidFill>
                  <a:srgbClr val="FFFFFF"/>
                </a:solidFill>
              </a:rPr>
              <a:pPr fontAlgn="base">
                <a:spcBef>
                  <a:spcPct val="0"/>
                </a:spcBef>
                <a:spcAft>
                  <a:spcPct val="0"/>
                </a:spcAft>
                <a:defRPr/>
              </a:pPr>
              <a:t>‹#›</a:t>
            </a:fld>
            <a:endParaRPr lang="en-US">
              <a:solidFill>
                <a:srgbClr val="FFFFFF"/>
              </a:solidFill>
            </a:endParaRPr>
          </a:p>
        </p:txBody>
      </p:sp>
      <p:pic>
        <p:nvPicPr>
          <p:cNvPr id="1031" name="Picture 9" descr="kapokfiberslarge"/>
          <p:cNvPicPr>
            <a:picLocks noChangeAspect="1" noChangeArrowheads="1"/>
          </p:cNvPicPr>
          <p:nvPr userDrawn="1"/>
        </p:nvPicPr>
        <p:blipFill>
          <a:blip r:embed="rId13" cstate="print">
            <a:lum bright="-30000" contrast="-6000"/>
          </a:blip>
          <a:srcRect/>
          <a:stretch>
            <a:fillRect/>
          </a:stretch>
        </p:blipFill>
        <p:spPr bwMode="auto">
          <a:xfrm>
            <a:off x="0" y="0"/>
            <a:ext cx="91440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2BFC360-B577-4CC0-864E-58F49C02277A}" type="slidenum">
              <a:rPr lang="en-US">
                <a:solidFill>
                  <a:srgbClr val="FFFFFF"/>
                </a:solidFill>
              </a:rPr>
              <a:pPr fontAlgn="base">
                <a:spcBef>
                  <a:spcPct val="0"/>
                </a:spcBef>
                <a:spcAft>
                  <a:spcPct val="0"/>
                </a:spcAft>
                <a:defRPr/>
              </a:pPr>
              <a:t>‹#›</a:t>
            </a:fld>
            <a:endParaRPr lang="en-US">
              <a:solidFill>
                <a:srgbClr val="FFFFFF"/>
              </a:solidFill>
            </a:endParaRPr>
          </a:p>
        </p:txBody>
      </p:sp>
      <p:pic>
        <p:nvPicPr>
          <p:cNvPr id="1031" name="Picture 9" descr="kapokfiberslarge"/>
          <p:cNvPicPr>
            <a:picLocks noChangeAspect="1" noChangeArrowheads="1"/>
          </p:cNvPicPr>
          <p:nvPr userDrawn="1"/>
        </p:nvPicPr>
        <p:blipFill>
          <a:blip r:embed="rId13" cstate="print">
            <a:lum bright="-30000" contrast="-6000"/>
          </a:blip>
          <a:srcRect/>
          <a:stretch>
            <a:fillRect/>
          </a:stretch>
        </p:blipFill>
        <p:spPr bwMode="auto">
          <a:xfrm>
            <a:off x="0" y="0"/>
            <a:ext cx="91440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7232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Lab 9: Forensic Techniques</a:t>
            </a:r>
            <a:endPar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52400" y="1066800"/>
            <a:ext cx="8991600" cy="4321183"/>
          </a:xfrm>
          <a:prstGeom prst="rect">
            <a:avLst/>
          </a:prstGeom>
          <a:noFill/>
        </p:spPr>
        <p:txBody>
          <a:bodyPr wrap="square" lIns="0" tIns="0" rIns="0" bIns="0" rtlCol="0">
            <a:spAutoFit/>
          </a:bodyPr>
          <a:lstStyle/>
          <a:p>
            <a:pPr>
              <a:lnSpc>
                <a:spcPct val="90000"/>
              </a:lnSpc>
            </a:pPr>
            <a:r>
              <a:rPr lang="en-US" sz="2400" b="1" spc="-20" dirty="0" smtClean="0"/>
              <a:t>Forensic Analysis: </a:t>
            </a:r>
            <a:r>
              <a:rPr lang="en-US" sz="2400" spc="-20" dirty="0" smtClean="0"/>
              <a:t>    Forensic tests are done for the purpose of presenting results in a court of law or for use in public debate.    However, the techniques that forensic  scientists use can be useful for many kinds of evidence gathering at work, home, or in the field.   In other words, we often encounter the need to understand what’s going on so that something can be fixed or a mystery can be solved.    For example, when something goes wrong our car, we are like detectives trying to figure out what it is.  Forensic techniques can be useful for that.    Our eyes are good for looking for evidence but some things are not always visible.  That’s where  scientific tools are used to help us see more.  A common tool used in forensics investigation is an</a:t>
            </a:r>
            <a:r>
              <a:rPr lang="en-US" sz="2400" b="1" spc="-20" dirty="0" smtClean="0"/>
              <a:t> ultraviolet flashlight</a:t>
            </a:r>
            <a:r>
              <a:rPr lang="en-US" sz="2400" spc="-20" dirty="0" smtClean="0"/>
              <a:t> or </a:t>
            </a:r>
            <a:r>
              <a:rPr lang="en-US" sz="2400" b="1" spc="-20" dirty="0" smtClean="0"/>
              <a:t>UV laser</a:t>
            </a:r>
            <a:r>
              <a:rPr lang="en-US" sz="2400" spc="-20" dirty="0" smtClean="0"/>
              <a:t>.   These can make substances that are normally invisible glow (fluoresce) so that they can easily be seen.</a:t>
            </a:r>
            <a:endParaRPr lang="en-US" sz="2400" dirty="0" smtClean="0"/>
          </a:p>
        </p:txBody>
      </p:sp>
      <p:pic>
        <p:nvPicPr>
          <p:cNvPr id="17410" name="Picture 2" descr="http://cdn.teachersource.com/images/products/pop/uv644.jpg"/>
          <p:cNvPicPr>
            <a:picLocks noChangeAspect="1" noChangeArrowheads="1"/>
          </p:cNvPicPr>
          <p:nvPr/>
        </p:nvPicPr>
        <p:blipFill>
          <a:blip r:embed="rId2" cstate="screen"/>
          <a:srcRect/>
          <a:stretch>
            <a:fillRect/>
          </a:stretch>
        </p:blipFill>
        <p:spPr bwMode="auto">
          <a:xfrm>
            <a:off x="4419600" y="4343400"/>
            <a:ext cx="5200650" cy="46196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1">
                <a:shade val="100000"/>
                <a:satMod val="150000"/>
              </a:schemeClr>
            </a:gs>
            <a:gs pos="48000">
              <a:srgbClr val="7030A0"/>
            </a:gs>
            <a:gs pos="80000">
              <a:srgbClr val="3114AC"/>
            </a:gs>
          </a:gsLst>
          <a:lin ang="5400000" scaled="0"/>
          <a:tileRect/>
        </a:gradFill>
        <a:effectLst/>
      </p:bgPr>
    </p:bg>
    <p:spTree>
      <p:nvGrpSpPr>
        <p:cNvPr id="1" name=""/>
        <p:cNvGrpSpPr/>
        <p:nvPr/>
      </p:nvGrpSpPr>
      <p:grpSpPr>
        <a:xfrm>
          <a:off x="0" y="0"/>
          <a:ext cx="0" cy="0"/>
          <a:chOff x="0" y="0"/>
          <a:chExt cx="0" cy="0"/>
        </a:xfrm>
      </p:grpSpPr>
      <p:sp>
        <p:nvSpPr>
          <p:cNvPr id="57" name="Freeform 56"/>
          <p:cNvSpPr/>
          <p:nvPr/>
        </p:nvSpPr>
        <p:spPr>
          <a:xfrm>
            <a:off x="4425351" y="4477380"/>
            <a:ext cx="1049545" cy="2380620"/>
          </a:xfrm>
          <a:custGeom>
            <a:avLst/>
            <a:gdLst>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5" fmla="*/ 7806906 w 7806906"/>
              <a:gd name="connsiteY5" fmla="*/ 2941608 h 2941608"/>
              <a:gd name="connsiteX0" fmla="*/ 0 w 8126323"/>
              <a:gd name="connsiteY0" fmla="*/ 2881223 h 3130670"/>
              <a:gd name="connsiteX1" fmla="*/ 1656272 w 8126323"/>
              <a:gd name="connsiteY1" fmla="*/ 1992702 h 3130670"/>
              <a:gd name="connsiteX2" fmla="*/ 4623759 w 8126323"/>
              <a:gd name="connsiteY2" fmla="*/ 25879 h 3130670"/>
              <a:gd name="connsiteX3" fmla="*/ 5857336 w 8126323"/>
              <a:gd name="connsiteY3" fmla="*/ 1837426 h 3130670"/>
              <a:gd name="connsiteX4" fmla="*/ 7806906 w 8126323"/>
              <a:gd name="connsiteY4" fmla="*/ 2941608 h 3130670"/>
              <a:gd name="connsiteX5" fmla="*/ 7773838 w 8126323"/>
              <a:gd name="connsiteY5" fmla="*/ 2971800 h 3130670"/>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0" fmla="*/ 0 w 7850038"/>
              <a:gd name="connsiteY0" fmla="*/ 2881223 h 2971800"/>
              <a:gd name="connsiteX1" fmla="*/ 1656272 w 7850038"/>
              <a:gd name="connsiteY1" fmla="*/ 1992702 h 2971800"/>
              <a:gd name="connsiteX2" fmla="*/ 4623759 w 7850038"/>
              <a:gd name="connsiteY2" fmla="*/ 25879 h 2971800"/>
              <a:gd name="connsiteX3" fmla="*/ 5857336 w 7850038"/>
              <a:gd name="connsiteY3" fmla="*/ 1837426 h 2971800"/>
              <a:gd name="connsiteX4" fmla="*/ 7850038 w 7850038"/>
              <a:gd name="connsiteY4" fmla="*/ 2971800 h 29718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16285 h 2830662"/>
              <a:gd name="connsiteX1" fmla="*/ 2135038 w 7697638"/>
              <a:gd name="connsiteY1" fmla="*/ 1840062 h 2830662"/>
              <a:gd name="connsiteX2" fmla="*/ 4192438 w 7697638"/>
              <a:gd name="connsiteY2" fmla="*/ 11262 h 2830662"/>
              <a:gd name="connsiteX3" fmla="*/ 5857336 w 7697638"/>
              <a:gd name="connsiteY3" fmla="*/ 1772488 h 2830662"/>
              <a:gd name="connsiteX4" fmla="*/ 7697638 w 7697638"/>
              <a:gd name="connsiteY4" fmla="*/ 2830662 h 2830662"/>
              <a:gd name="connsiteX0" fmla="*/ 0 w 7697638"/>
              <a:gd name="connsiteY0" fmla="*/ 2805023 h 2819400"/>
              <a:gd name="connsiteX1" fmla="*/ 2135038 w 7697638"/>
              <a:gd name="connsiteY1" fmla="*/ 1828800 h 2819400"/>
              <a:gd name="connsiteX2" fmla="*/ 4192438 w 7697638"/>
              <a:gd name="connsiteY2" fmla="*/ 0 h 2819400"/>
              <a:gd name="connsiteX3" fmla="*/ 5868838 w 7697638"/>
              <a:gd name="connsiteY3" fmla="*/ 1828799 h 2819400"/>
              <a:gd name="connsiteX4" fmla="*/ 7697638 w 7697638"/>
              <a:gd name="connsiteY4" fmla="*/ 2819400 h 2819400"/>
              <a:gd name="connsiteX0" fmla="*/ 0 w 7697638"/>
              <a:gd name="connsiteY0" fmla="*/ 2805024 h 2819401"/>
              <a:gd name="connsiteX1" fmla="*/ 2135038 w 7697638"/>
              <a:gd name="connsiteY1" fmla="*/ 1828801 h 2819401"/>
              <a:gd name="connsiteX2" fmla="*/ 4040038 w 7697638"/>
              <a:gd name="connsiteY2" fmla="*/ 0 h 2819401"/>
              <a:gd name="connsiteX3" fmla="*/ 5868838 w 7697638"/>
              <a:gd name="connsiteY3" fmla="*/ 1828800 h 2819401"/>
              <a:gd name="connsiteX4" fmla="*/ 7697638 w 7697638"/>
              <a:gd name="connsiteY4" fmla="*/ 2819401 h 28194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5" fmla="*/ 0 w 7697638"/>
              <a:gd name="connsiteY5" fmla="*/ 2830424 h 2844801"/>
              <a:gd name="connsiteX0" fmla="*/ 0 w 7696200"/>
              <a:gd name="connsiteY0" fmla="*/ 2844801 h 2844801"/>
              <a:gd name="connsiteX1" fmla="*/ 2057400 w 7696200"/>
              <a:gd name="connsiteY1" fmla="*/ 2006601 h 2844801"/>
              <a:gd name="connsiteX2" fmla="*/ 4038600 w 7696200"/>
              <a:gd name="connsiteY2" fmla="*/ 25400 h 2844801"/>
              <a:gd name="connsiteX3" fmla="*/ 5867400 w 7696200"/>
              <a:gd name="connsiteY3" fmla="*/ 1854200 h 2844801"/>
              <a:gd name="connsiteX4" fmla="*/ 7696200 w 7696200"/>
              <a:gd name="connsiteY4" fmla="*/ 2844801 h 2844801"/>
              <a:gd name="connsiteX5" fmla="*/ 0 w 7696200"/>
              <a:gd name="connsiteY5" fmla="*/ 2844801 h 2844801"/>
              <a:gd name="connsiteX0" fmla="*/ 0 w 7696200"/>
              <a:gd name="connsiteY0" fmla="*/ 2844800 h 2844800"/>
              <a:gd name="connsiteX1" fmla="*/ 2057400 w 7696200"/>
              <a:gd name="connsiteY1" fmla="*/ 2006600 h 2844800"/>
              <a:gd name="connsiteX2" fmla="*/ 3886200 w 7696200"/>
              <a:gd name="connsiteY2" fmla="*/ 25400 h 2844800"/>
              <a:gd name="connsiteX3" fmla="*/ 5867400 w 7696200"/>
              <a:gd name="connsiteY3" fmla="*/ 1854199 h 2844800"/>
              <a:gd name="connsiteX4" fmla="*/ 7696200 w 7696200"/>
              <a:gd name="connsiteY4" fmla="*/ 2844800 h 2844800"/>
              <a:gd name="connsiteX5" fmla="*/ 0 w 7696200"/>
              <a:gd name="connsiteY5" fmla="*/ 2844800 h 2844800"/>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057400 w 7696200"/>
              <a:gd name="connsiteY1" fmla="*/ 1981200 h 2819400"/>
              <a:gd name="connsiteX2" fmla="*/ 3886200 w 7696200"/>
              <a:gd name="connsiteY2" fmla="*/ 0 h 2819400"/>
              <a:gd name="connsiteX3" fmla="*/ 5791200 w 7696200"/>
              <a:gd name="connsiteY3" fmla="*/ 1981199 h 2819400"/>
              <a:gd name="connsiteX4" fmla="*/ 7696200 w 7696200"/>
              <a:gd name="connsiteY4" fmla="*/ 2819400 h 2819400"/>
              <a:gd name="connsiteX5" fmla="*/ 0 w 7696200"/>
              <a:gd name="connsiteY5" fmla="*/ 2819400 h 2819400"/>
              <a:gd name="connsiteX0" fmla="*/ 0 w 7696200"/>
              <a:gd name="connsiteY0" fmla="*/ 2832100 h 2832100"/>
              <a:gd name="connsiteX1" fmla="*/ 2057400 w 7696200"/>
              <a:gd name="connsiteY1" fmla="*/ 1993900 h 2832100"/>
              <a:gd name="connsiteX2" fmla="*/ 3886200 w 7696200"/>
              <a:gd name="connsiteY2" fmla="*/ 12700 h 2832100"/>
              <a:gd name="connsiteX3" fmla="*/ 56007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42404 h 2842404"/>
              <a:gd name="connsiteX1" fmla="*/ 2171700 w 7696200"/>
              <a:gd name="connsiteY1" fmla="*/ 1928003 h 2842404"/>
              <a:gd name="connsiteX2" fmla="*/ 3886200 w 7696200"/>
              <a:gd name="connsiteY2" fmla="*/ 23004 h 2842404"/>
              <a:gd name="connsiteX3" fmla="*/ 5524500 w 7696200"/>
              <a:gd name="connsiteY3" fmla="*/ 1928003 h 2842404"/>
              <a:gd name="connsiteX4" fmla="*/ 7696200 w 7696200"/>
              <a:gd name="connsiteY4" fmla="*/ 2842404 h 2842404"/>
              <a:gd name="connsiteX5" fmla="*/ 0 w 7696200"/>
              <a:gd name="connsiteY5" fmla="*/ 2842404 h 2842404"/>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200" h="2819400">
                <a:moveTo>
                  <a:pt x="0" y="2819400"/>
                </a:moveTo>
                <a:cubicBezTo>
                  <a:pt x="889959" y="2535447"/>
                  <a:pt x="1451394" y="2464279"/>
                  <a:pt x="2171700" y="1904999"/>
                </a:cubicBezTo>
                <a:cubicBezTo>
                  <a:pt x="2700787" y="1511059"/>
                  <a:pt x="3169248" y="5751"/>
                  <a:pt x="3886200" y="0"/>
                </a:cubicBezTo>
                <a:cubicBezTo>
                  <a:pt x="4590212" y="23004"/>
                  <a:pt x="4889500" y="1435099"/>
                  <a:pt x="5524500" y="1904999"/>
                </a:cubicBezTo>
                <a:cubicBezTo>
                  <a:pt x="6159500" y="2374899"/>
                  <a:pt x="6936836" y="2623149"/>
                  <a:pt x="7696200" y="2819400"/>
                </a:cubicBezTo>
                <a:lnTo>
                  <a:pt x="0" y="2819400"/>
                </a:lnTo>
                <a:close/>
              </a:path>
            </a:pathLst>
          </a:custGeom>
          <a:solidFill>
            <a:srgbClr val="43FC24"/>
          </a:solidFill>
          <a:ln w="28575" cap="flat" cmpd="sng" algn="ctr">
            <a:noFill/>
            <a:prstDash val="solid"/>
          </a:ln>
          <a:effectLst/>
        </p:spPr>
        <p:txBody>
          <a:bodyPr rtlCol="0" anchor="ctr"/>
          <a:lstStyle/>
          <a:p>
            <a:pPr algn="ctr">
              <a:defRPr/>
            </a:pPr>
            <a:endParaRPr lang="en-US" kern="0">
              <a:solidFill>
                <a:prstClr val="black"/>
              </a:solidFill>
              <a:latin typeface="Calibri"/>
            </a:endParaRPr>
          </a:p>
        </p:txBody>
      </p:sp>
      <p:sp>
        <p:nvSpPr>
          <p:cNvPr id="60" name="Freeform 59"/>
          <p:cNvSpPr/>
          <p:nvPr/>
        </p:nvSpPr>
        <p:spPr>
          <a:xfrm>
            <a:off x="428491" y="1176340"/>
            <a:ext cx="8056102" cy="2380620"/>
          </a:xfrm>
          <a:custGeom>
            <a:avLst/>
            <a:gdLst>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5" fmla="*/ 7806906 w 7806906"/>
              <a:gd name="connsiteY5" fmla="*/ 2941608 h 2941608"/>
              <a:gd name="connsiteX0" fmla="*/ 0 w 8126323"/>
              <a:gd name="connsiteY0" fmla="*/ 2881223 h 3130670"/>
              <a:gd name="connsiteX1" fmla="*/ 1656272 w 8126323"/>
              <a:gd name="connsiteY1" fmla="*/ 1992702 h 3130670"/>
              <a:gd name="connsiteX2" fmla="*/ 4623759 w 8126323"/>
              <a:gd name="connsiteY2" fmla="*/ 25879 h 3130670"/>
              <a:gd name="connsiteX3" fmla="*/ 5857336 w 8126323"/>
              <a:gd name="connsiteY3" fmla="*/ 1837426 h 3130670"/>
              <a:gd name="connsiteX4" fmla="*/ 7806906 w 8126323"/>
              <a:gd name="connsiteY4" fmla="*/ 2941608 h 3130670"/>
              <a:gd name="connsiteX5" fmla="*/ 7773838 w 8126323"/>
              <a:gd name="connsiteY5" fmla="*/ 2971800 h 3130670"/>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0" fmla="*/ 0 w 7850038"/>
              <a:gd name="connsiteY0" fmla="*/ 2881223 h 2971800"/>
              <a:gd name="connsiteX1" fmla="*/ 1656272 w 7850038"/>
              <a:gd name="connsiteY1" fmla="*/ 1992702 h 2971800"/>
              <a:gd name="connsiteX2" fmla="*/ 4623759 w 7850038"/>
              <a:gd name="connsiteY2" fmla="*/ 25879 h 2971800"/>
              <a:gd name="connsiteX3" fmla="*/ 5857336 w 7850038"/>
              <a:gd name="connsiteY3" fmla="*/ 1837426 h 2971800"/>
              <a:gd name="connsiteX4" fmla="*/ 7850038 w 7850038"/>
              <a:gd name="connsiteY4" fmla="*/ 2971800 h 29718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16285 h 2830662"/>
              <a:gd name="connsiteX1" fmla="*/ 2135038 w 7697638"/>
              <a:gd name="connsiteY1" fmla="*/ 1840062 h 2830662"/>
              <a:gd name="connsiteX2" fmla="*/ 4192438 w 7697638"/>
              <a:gd name="connsiteY2" fmla="*/ 11262 h 2830662"/>
              <a:gd name="connsiteX3" fmla="*/ 5857336 w 7697638"/>
              <a:gd name="connsiteY3" fmla="*/ 1772488 h 2830662"/>
              <a:gd name="connsiteX4" fmla="*/ 7697638 w 7697638"/>
              <a:gd name="connsiteY4" fmla="*/ 2830662 h 2830662"/>
              <a:gd name="connsiteX0" fmla="*/ 0 w 7697638"/>
              <a:gd name="connsiteY0" fmla="*/ 2805023 h 2819400"/>
              <a:gd name="connsiteX1" fmla="*/ 2135038 w 7697638"/>
              <a:gd name="connsiteY1" fmla="*/ 1828800 h 2819400"/>
              <a:gd name="connsiteX2" fmla="*/ 4192438 w 7697638"/>
              <a:gd name="connsiteY2" fmla="*/ 0 h 2819400"/>
              <a:gd name="connsiteX3" fmla="*/ 5868838 w 7697638"/>
              <a:gd name="connsiteY3" fmla="*/ 1828799 h 2819400"/>
              <a:gd name="connsiteX4" fmla="*/ 7697638 w 7697638"/>
              <a:gd name="connsiteY4" fmla="*/ 2819400 h 2819400"/>
              <a:gd name="connsiteX0" fmla="*/ 0 w 7697638"/>
              <a:gd name="connsiteY0" fmla="*/ 2805024 h 2819401"/>
              <a:gd name="connsiteX1" fmla="*/ 2135038 w 7697638"/>
              <a:gd name="connsiteY1" fmla="*/ 1828801 h 2819401"/>
              <a:gd name="connsiteX2" fmla="*/ 4040038 w 7697638"/>
              <a:gd name="connsiteY2" fmla="*/ 0 h 2819401"/>
              <a:gd name="connsiteX3" fmla="*/ 5868838 w 7697638"/>
              <a:gd name="connsiteY3" fmla="*/ 1828800 h 2819401"/>
              <a:gd name="connsiteX4" fmla="*/ 7697638 w 7697638"/>
              <a:gd name="connsiteY4" fmla="*/ 2819401 h 28194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5" fmla="*/ 0 w 7697638"/>
              <a:gd name="connsiteY5" fmla="*/ 2830424 h 2844801"/>
              <a:gd name="connsiteX0" fmla="*/ 0 w 7696200"/>
              <a:gd name="connsiteY0" fmla="*/ 2844801 h 2844801"/>
              <a:gd name="connsiteX1" fmla="*/ 2057400 w 7696200"/>
              <a:gd name="connsiteY1" fmla="*/ 2006601 h 2844801"/>
              <a:gd name="connsiteX2" fmla="*/ 4038600 w 7696200"/>
              <a:gd name="connsiteY2" fmla="*/ 25400 h 2844801"/>
              <a:gd name="connsiteX3" fmla="*/ 5867400 w 7696200"/>
              <a:gd name="connsiteY3" fmla="*/ 1854200 h 2844801"/>
              <a:gd name="connsiteX4" fmla="*/ 7696200 w 7696200"/>
              <a:gd name="connsiteY4" fmla="*/ 2844801 h 2844801"/>
              <a:gd name="connsiteX5" fmla="*/ 0 w 7696200"/>
              <a:gd name="connsiteY5" fmla="*/ 2844801 h 2844801"/>
              <a:gd name="connsiteX0" fmla="*/ 0 w 7696200"/>
              <a:gd name="connsiteY0" fmla="*/ 2844800 h 2844800"/>
              <a:gd name="connsiteX1" fmla="*/ 2057400 w 7696200"/>
              <a:gd name="connsiteY1" fmla="*/ 2006600 h 2844800"/>
              <a:gd name="connsiteX2" fmla="*/ 3886200 w 7696200"/>
              <a:gd name="connsiteY2" fmla="*/ 25400 h 2844800"/>
              <a:gd name="connsiteX3" fmla="*/ 5867400 w 7696200"/>
              <a:gd name="connsiteY3" fmla="*/ 1854199 h 2844800"/>
              <a:gd name="connsiteX4" fmla="*/ 7696200 w 7696200"/>
              <a:gd name="connsiteY4" fmla="*/ 2844800 h 2844800"/>
              <a:gd name="connsiteX5" fmla="*/ 0 w 7696200"/>
              <a:gd name="connsiteY5" fmla="*/ 2844800 h 2844800"/>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057400 w 7696200"/>
              <a:gd name="connsiteY1" fmla="*/ 1981200 h 2819400"/>
              <a:gd name="connsiteX2" fmla="*/ 3886200 w 7696200"/>
              <a:gd name="connsiteY2" fmla="*/ 0 h 2819400"/>
              <a:gd name="connsiteX3" fmla="*/ 5791200 w 7696200"/>
              <a:gd name="connsiteY3" fmla="*/ 1981199 h 2819400"/>
              <a:gd name="connsiteX4" fmla="*/ 7696200 w 7696200"/>
              <a:gd name="connsiteY4" fmla="*/ 2819400 h 2819400"/>
              <a:gd name="connsiteX5" fmla="*/ 0 w 7696200"/>
              <a:gd name="connsiteY5" fmla="*/ 2819400 h 2819400"/>
              <a:gd name="connsiteX0" fmla="*/ 0 w 7696200"/>
              <a:gd name="connsiteY0" fmla="*/ 2832100 h 2832100"/>
              <a:gd name="connsiteX1" fmla="*/ 2057400 w 7696200"/>
              <a:gd name="connsiteY1" fmla="*/ 1993900 h 2832100"/>
              <a:gd name="connsiteX2" fmla="*/ 3886200 w 7696200"/>
              <a:gd name="connsiteY2" fmla="*/ 12700 h 2832100"/>
              <a:gd name="connsiteX3" fmla="*/ 56007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42404 h 2842404"/>
              <a:gd name="connsiteX1" fmla="*/ 2171700 w 7696200"/>
              <a:gd name="connsiteY1" fmla="*/ 1928003 h 2842404"/>
              <a:gd name="connsiteX2" fmla="*/ 3886200 w 7696200"/>
              <a:gd name="connsiteY2" fmla="*/ 23004 h 2842404"/>
              <a:gd name="connsiteX3" fmla="*/ 5524500 w 7696200"/>
              <a:gd name="connsiteY3" fmla="*/ 1928003 h 2842404"/>
              <a:gd name="connsiteX4" fmla="*/ 7696200 w 7696200"/>
              <a:gd name="connsiteY4" fmla="*/ 2842404 h 2842404"/>
              <a:gd name="connsiteX5" fmla="*/ 0 w 7696200"/>
              <a:gd name="connsiteY5" fmla="*/ 2842404 h 2842404"/>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200" h="2819400">
                <a:moveTo>
                  <a:pt x="0" y="2819400"/>
                </a:moveTo>
                <a:cubicBezTo>
                  <a:pt x="889959" y="2535447"/>
                  <a:pt x="1451394" y="2464279"/>
                  <a:pt x="2171700" y="1904999"/>
                </a:cubicBezTo>
                <a:cubicBezTo>
                  <a:pt x="2700787" y="1511059"/>
                  <a:pt x="3169248" y="5751"/>
                  <a:pt x="3886200" y="0"/>
                </a:cubicBezTo>
                <a:cubicBezTo>
                  <a:pt x="4590212" y="23004"/>
                  <a:pt x="4889500" y="1435099"/>
                  <a:pt x="5524500" y="1904999"/>
                </a:cubicBezTo>
                <a:cubicBezTo>
                  <a:pt x="6159500" y="2374899"/>
                  <a:pt x="6936836" y="2623149"/>
                  <a:pt x="7696200" y="2819400"/>
                </a:cubicBezTo>
                <a:lnTo>
                  <a:pt x="0" y="2819400"/>
                </a:lnTo>
                <a:close/>
              </a:path>
            </a:pathLst>
          </a:custGeom>
          <a:gradFill>
            <a:gsLst>
              <a:gs pos="0">
                <a:sysClr val="windowText" lastClr="000000"/>
              </a:gs>
              <a:gs pos="22000">
                <a:sysClr val="windowText" lastClr="000000"/>
              </a:gs>
              <a:gs pos="30000">
                <a:srgbClr val="A603AB"/>
              </a:gs>
              <a:gs pos="35000">
                <a:srgbClr val="088EFC"/>
              </a:gs>
              <a:gs pos="41000">
                <a:srgbClr val="1A8D48"/>
              </a:gs>
              <a:gs pos="52000">
                <a:srgbClr val="FFFF00"/>
              </a:gs>
              <a:gs pos="60000">
                <a:srgbClr val="EB741B"/>
              </a:gs>
              <a:gs pos="72000">
                <a:srgbClr val="C00000"/>
              </a:gs>
              <a:gs pos="77000">
                <a:sysClr val="windowText" lastClr="000000"/>
              </a:gs>
              <a:gs pos="83000">
                <a:sysClr val="windowText" lastClr="000000"/>
              </a:gs>
            </a:gsLst>
            <a:lin ang="10800000" scaled="0"/>
          </a:gradFill>
          <a:ln w="28575" cap="flat" cmpd="sng" algn="ctr">
            <a:noFill/>
            <a:prstDash val="solid"/>
          </a:ln>
          <a:effectLst/>
        </p:spPr>
        <p:txBody>
          <a:bodyPr rtlCol="0" anchor="ctr"/>
          <a:lstStyle/>
          <a:p>
            <a:pPr algn="ctr">
              <a:defRPr/>
            </a:pPr>
            <a:endParaRPr lang="en-US" kern="0">
              <a:solidFill>
                <a:prstClr val="black"/>
              </a:solidFill>
              <a:latin typeface="Calibri"/>
            </a:endParaRPr>
          </a:p>
        </p:txBody>
      </p:sp>
      <p:cxnSp>
        <p:nvCxnSpPr>
          <p:cNvPr id="62" name="Straight Arrow Connector 61"/>
          <p:cNvCxnSpPr/>
          <p:nvPr/>
        </p:nvCxnSpPr>
        <p:spPr>
          <a:xfrm flipV="1">
            <a:off x="2528293" y="1294873"/>
            <a:ext cx="0" cy="2414486"/>
          </a:xfrm>
          <a:prstGeom prst="straightConnector1">
            <a:avLst/>
          </a:prstGeom>
          <a:noFill/>
          <a:ln w="38100" cap="flat" cmpd="sng" algn="ctr">
            <a:solidFill>
              <a:schemeClr val="tx1">
                <a:lumMod val="65000"/>
              </a:schemeClr>
            </a:solidFill>
            <a:prstDash val="solid"/>
            <a:headEnd type="none" w="med" len="med"/>
            <a:tailEnd type="none" w="med" len="med"/>
          </a:ln>
          <a:effectLst/>
        </p:spPr>
      </p:cxnSp>
      <p:cxnSp>
        <p:nvCxnSpPr>
          <p:cNvPr id="63" name="Straight Arrow Connector 62"/>
          <p:cNvCxnSpPr/>
          <p:nvPr/>
        </p:nvCxnSpPr>
        <p:spPr>
          <a:xfrm flipV="1">
            <a:off x="6490693" y="1413406"/>
            <a:ext cx="0" cy="2295953"/>
          </a:xfrm>
          <a:prstGeom prst="straightConnector1">
            <a:avLst/>
          </a:prstGeom>
          <a:noFill/>
          <a:ln w="38100" cap="flat" cmpd="sng" algn="ctr">
            <a:solidFill>
              <a:schemeClr val="tx1">
                <a:lumMod val="65000"/>
              </a:schemeClr>
            </a:solidFill>
            <a:prstDash val="solid"/>
            <a:headEnd type="none" w="med" len="med"/>
            <a:tailEnd type="none" w="med" len="med"/>
          </a:ln>
          <a:effectLst/>
        </p:spPr>
      </p:cxnSp>
      <p:sp>
        <p:nvSpPr>
          <p:cNvPr id="66" name="TextBox 65"/>
          <p:cNvSpPr txBox="1"/>
          <p:nvPr/>
        </p:nvSpPr>
        <p:spPr>
          <a:xfrm rot="2700000">
            <a:off x="2342196" y="3858711"/>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700nm</a:t>
            </a:r>
          </a:p>
        </p:txBody>
      </p:sp>
      <p:sp>
        <p:nvSpPr>
          <p:cNvPr id="67" name="TextBox 66"/>
          <p:cNvSpPr txBox="1"/>
          <p:nvPr/>
        </p:nvSpPr>
        <p:spPr>
          <a:xfrm rot="2700000">
            <a:off x="3000064"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650nm</a:t>
            </a:r>
          </a:p>
        </p:txBody>
      </p:sp>
      <p:sp>
        <p:nvSpPr>
          <p:cNvPr id="68" name="TextBox 67"/>
          <p:cNvSpPr txBox="1"/>
          <p:nvPr/>
        </p:nvSpPr>
        <p:spPr>
          <a:xfrm rot="2700000">
            <a:off x="3657932"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600nm</a:t>
            </a:r>
          </a:p>
        </p:txBody>
      </p:sp>
      <p:sp>
        <p:nvSpPr>
          <p:cNvPr id="69" name="TextBox 68"/>
          <p:cNvSpPr txBox="1"/>
          <p:nvPr/>
        </p:nvSpPr>
        <p:spPr>
          <a:xfrm rot="2700000">
            <a:off x="4290400"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550nm</a:t>
            </a:r>
          </a:p>
        </p:txBody>
      </p:sp>
      <p:sp>
        <p:nvSpPr>
          <p:cNvPr id="70" name="TextBox 69"/>
          <p:cNvSpPr txBox="1"/>
          <p:nvPr/>
        </p:nvSpPr>
        <p:spPr>
          <a:xfrm rot="2700000">
            <a:off x="4948268"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500nm</a:t>
            </a:r>
          </a:p>
        </p:txBody>
      </p:sp>
      <p:sp>
        <p:nvSpPr>
          <p:cNvPr id="71" name="TextBox 70"/>
          <p:cNvSpPr txBox="1"/>
          <p:nvPr/>
        </p:nvSpPr>
        <p:spPr>
          <a:xfrm rot="2700000">
            <a:off x="5606136"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450nm</a:t>
            </a:r>
          </a:p>
        </p:txBody>
      </p:sp>
      <p:sp>
        <p:nvSpPr>
          <p:cNvPr id="72" name="TextBox 71"/>
          <p:cNvSpPr txBox="1"/>
          <p:nvPr/>
        </p:nvSpPr>
        <p:spPr>
          <a:xfrm rot="2700000">
            <a:off x="6232256" y="386177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400nm</a:t>
            </a:r>
          </a:p>
        </p:txBody>
      </p:sp>
      <p:cxnSp>
        <p:nvCxnSpPr>
          <p:cNvPr id="73" name="Straight Arrow Connector 72"/>
          <p:cNvCxnSpPr/>
          <p:nvPr/>
        </p:nvCxnSpPr>
        <p:spPr>
          <a:xfrm flipV="1">
            <a:off x="480966"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74" name="Straight Arrow Connector 73"/>
          <p:cNvCxnSpPr/>
          <p:nvPr/>
        </p:nvCxnSpPr>
        <p:spPr>
          <a:xfrm flipV="1">
            <a:off x="3185075"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75" name="Straight Arrow Connector 74"/>
          <p:cNvCxnSpPr/>
          <p:nvPr/>
        </p:nvCxnSpPr>
        <p:spPr>
          <a:xfrm flipV="1">
            <a:off x="3853330"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76" name="Straight Arrow Connector 75"/>
          <p:cNvCxnSpPr/>
          <p:nvPr/>
        </p:nvCxnSpPr>
        <p:spPr>
          <a:xfrm flipV="1">
            <a:off x="4521585"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77" name="Straight Arrow Connector 76"/>
          <p:cNvCxnSpPr/>
          <p:nvPr/>
        </p:nvCxnSpPr>
        <p:spPr>
          <a:xfrm flipV="1">
            <a:off x="5189840"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78" name="Straight Arrow Connector 77"/>
          <p:cNvCxnSpPr/>
          <p:nvPr/>
        </p:nvCxnSpPr>
        <p:spPr>
          <a:xfrm flipV="1">
            <a:off x="5858094" y="3358546"/>
            <a:ext cx="0" cy="320040"/>
          </a:xfrm>
          <a:prstGeom prst="straightConnector1">
            <a:avLst/>
          </a:prstGeom>
          <a:noFill/>
          <a:ln w="28575" cap="flat" cmpd="sng" algn="ctr">
            <a:solidFill>
              <a:schemeClr val="tx1">
                <a:lumMod val="65000"/>
              </a:schemeClr>
            </a:solidFill>
            <a:prstDash val="solid"/>
            <a:headEnd type="none" w="med" len="med"/>
            <a:tailEnd type="none" w="med" len="med"/>
          </a:ln>
          <a:effectLst/>
        </p:spPr>
      </p:cxnSp>
      <p:sp>
        <p:nvSpPr>
          <p:cNvPr id="79" name="TextBox 78"/>
          <p:cNvSpPr txBox="1"/>
          <p:nvPr/>
        </p:nvSpPr>
        <p:spPr>
          <a:xfrm>
            <a:off x="6652077" y="1365854"/>
            <a:ext cx="2247900" cy="430887"/>
          </a:xfrm>
          <a:prstGeom prst="rect">
            <a:avLst/>
          </a:prstGeom>
          <a:noFill/>
        </p:spPr>
        <p:txBody>
          <a:bodyPr wrap="square" lIns="0" tIns="0" rIns="0" bIns="0" rtlCol="0">
            <a:spAutoFit/>
          </a:bodyPr>
          <a:lstStyle/>
          <a:p>
            <a:pPr algn="ctr">
              <a:defRPr/>
            </a:pPr>
            <a:r>
              <a:rPr lang="en-US" sz="2800" b="1" kern="0" dirty="0">
                <a:solidFill>
                  <a:prstClr val="white">
                    <a:lumMod val="95000"/>
                  </a:prstClr>
                </a:solidFill>
              </a:rPr>
              <a:t>Ultraviolet</a:t>
            </a:r>
          </a:p>
        </p:txBody>
      </p:sp>
      <p:sp>
        <p:nvSpPr>
          <p:cNvPr id="80" name="TextBox 79"/>
          <p:cNvSpPr txBox="1"/>
          <p:nvPr/>
        </p:nvSpPr>
        <p:spPr>
          <a:xfrm>
            <a:off x="6459423" y="1841500"/>
            <a:ext cx="646626" cy="307777"/>
          </a:xfrm>
          <a:prstGeom prst="rect">
            <a:avLst/>
          </a:prstGeom>
          <a:noFill/>
        </p:spPr>
        <p:txBody>
          <a:bodyPr wrap="square" lIns="0" tIns="0" rIns="0" bIns="0" rtlCol="0">
            <a:spAutoFit/>
          </a:bodyPr>
          <a:lstStyle/>
          <a:p>
            <a:pPr algn="ctr">
              <a:defRPr/>
            </a:pPr>
            <a:r>
              <a:rPr lang="en-US" sz="2000" b="1" kern="0" dirty="0">
                <a:solidFill>
                  <a:prstClr val="white">
                    <a:lumMod val="95000"/>
                  </a:prstClr>
                </a:solidFill>
              </a:rPr>
              <a:t>Near</a:t>
            </a:r>
          </a:p>
        </p:txBody>
      </p:sp>
      <p:sp>
        <p:nvSpPr>
          <p:cNvPr id="82" name="TextBox 81"/>
          <p:cNvSpPr txBox="1"/>
          <p:nvPr/>
        </p:nvSpPr>
        <p:spPr>
          <a:xfrm rot="2700000">
            <a:off x="6632047" y="3867528"/>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315nm</a:t>
            </a:r>
          </a:p>
        </p:txBody>
      </p:sp>
      <p:sp>
        <p:nvSpPr>
          <p:cNvPr id="83" name="TextBox 82"/>
          <p:cNvSpPr txBox="1"/>
          <p:nvPr/>
        </p:nvSpPr>
        <p:spPr>
          <a:xfrm rot="2700000">
            <a:off x="7037510" y="3858902"/>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280nm</a:t>
            </a:r>
          </a:p>
        </p:txBody>
      </p:sp>
      <p:sp>
        <p:nvSpPr>
          <p:cNvPr id="84" name="TextBox 83"/>
          <p:cNvSpPr txBox="1"/>
          <p:nvPr/>
        </p:nvSpPr>
        <p:spPr>
          <a:xfrm rot="2700000">
            <a:off x="7440084" y="3858902"/>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200nm</a:t>
            </a:r>
          </a:p>
        </p:txBody>
      </p:sp>
      <p:cxnSp>
        <p:nvCxnSpPr>
          <p:cNvPr id="85" name="Straight Arrow Connector 84"/>
          <p:cNvCxnSpPr/>
          <p:nvPr/>
        </p:nvCxnSpPr>
        <p:spPr>
          <a:xfrm flipV="1">
            <a:off x="6873614" y="2551980"/>
            <a:ext cx="0" cy="1137483"/>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86" name="Straight Arrow Connector 85"/>
          <p:cNvCxnSpPr/>
          <p:nvPr/>
        </p:nvCxnSpPr>
        <p:spPr>
          <a:xfrm flipV="1">
            <a:off x="7267075" y="2546542"/>
            <a:ext cx="0" cy="1137483"/>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87" name="Straight Arrow Connector 86"/>
          <p:cNvCxnSpPr/>
          <p:nvPr/>
        </p:nvCxnSpPr>
        <p:spPr>
          <a:xfrm flipH="1" flipV="1">
            <a:off x="7666097" y="2582187"/>
            <a:ext cx="0" cy="1097280"/>
          </a:xfrm>
          <a:prstGeom prst="straightConnector1">
            <a:avLst/>
          </a:prstGeom>
          <a:noFill/>
          <a:ln w="28575" cap="flat" cmpd="sng" algn="ctr">
            <a:solidFill>
              <a:schemeClr val="tx1">
                <a:lumMod val="65000"/>
              </a:schemeClr>
            </a:solidFill>
            <a:prstDash val="solid"/>
            <a:headEnd type="none" w="med" len="med"/>
            <a:tailEnd type="none" w="med" len="med"/>
          </a:ln>
          <a:effectLst/>
        </p:spPr>
      </p:cxnSp>
      <p:sp>
        <p:nvSpPr>
          <p:cNvPr id="88" name="TextBox 87"/>
          <p:cNvSpPr txBox="1"/>
          <p:nvPr/>
        </p:nvSpPr>
        <p:spPr>
          <a:xfrm>
            <a:off x="6502559" y="2498783"/>
            <a:ext cx="344696" cy="369332"/>
          </a:xfrm>
          <a:prstGeom prst="rect">
            <a:avLst/>
          </a:prstGeom>
          <a:noFill/>
        </p:spPr>
        <p:txBody>
          <a:bodyPr wrap="square" lIns="0" tIns="0" rIns="0" bIns="0" rtlCol="0">
            <a:spAutoFit/>
          </a:bodyPr>
          <a:lstStyle/>
          <a:p>
            <a:pPr algn="ctr">
              <a:defRPr/>
            </a:pPr>
            <a:r>
              <a:rPr lang="en-US" sz="2400" b="1" kern="0" dirty="0">
                <a:solidFill>
                  <a:prstClr val="white">
                    <a:lumMod val="95000"/>
                  </a:prstClr>
                </a:solidFill>
              </a:rPr>
              <a:t>A</a:t>
            </a:r>
          </a:p>
        </p:txBody>
      </p:sp>
      <p:sp>
        <p:nvSpPr>
          <p:cNvPr id="89" name="TextBox 88"/>
          <p:cNvSpPr txBox="1"/>
          <p:nvPr/>
        </p:nvSpPr>
        <p:spPr>
          <a:xfrm>
            <a:off x="6879247" y="2642556"/>
            <a:ext cx="344696" cy="369332"/>
          </a:xfrm>
          <a:prstGeom prst="rect">
            <a:avLst/>
          </a:prstGeom>
          <a:noFill/>
        </p:spPr>
        <p:txBody>
          <a:bodyPr wrap="square" lIns="0" tIns="0" rIns="0" bIns="0" rtlCol="0">
            <a:spAutoFit/>
          </a:bodyPr>
          <a:lstStyle/>
          <a:p>
            <a:pPr algn="ctr">
              <a:defRPr/>
            </a:pPr>
            <a:r>
              <a:rPr lang="en-US" sz="2400" b="1" kern="0" dirty="0">
                <a:solidFill>
                  <a:prstClr val="white">
                    <a:lumMod val="95000"/>
                  </a:prstClr>
                </a:solidFill>
              </a:rPr>
              <a:t>B</a:t>
            </a:r>
          </a:p>
        </p:txBody>
      </p:sp>
      <p:sp>
        <p:nvSpPr>
          <p:cNvPr id="90" name="TextBox 89"/>
          <p:cNvSpPr txBox="1"/>
          <p:nvPr/>
        </p:nvSpPr>
        <p:spPr>
          <a:xfrm>
            <a:off x="7307692" y="2794957"/>
            <a:ext cx="341820" cy="369332"/>
          </a:xfrm>
          <a:prstGeom prst="rect">
            <a:avLst/>
          </a:prstGeom>
          <a:noFill/>
        </p:spPr>
        <p:txBody>
          <a:bodyPr wrap="square" lIns="0" tIns="0" rIns="0" bIns="0" rtlCol="0">
            <a:spAutoFit/>
          </a:bodyPr>
          <a:lstStyle/>
          <a:p>
            <a:pPr algn="ctr">
              <a:defRPr/>
            </a:pPr>
            <a:r>
              <a:rPr lang="en-US" sz="2400" b="1" kern="0" dirty="0">
                <a:solidFill>
                  <a:prstClr val="white">
                    <a:lumMod val="95000"/>
                  </a:prstClr>
                </a:solidFill>
              </a:rPr>
              <a:t>C</a:t>
            </a:r>
          </a:p>
        </p:txBody>
      </p:sp>
      <p:sp>
        <p:nvSpPr>
          <p:cNvPr id="91" name="TextBox 90"/>
          <p:cNvSpPr txBox="1"/>
          <p:nvPr/>
        </p:nvSpPr>
        <p:spPr>
          <a:xfrm>
            <a:off x="7595364" y="2248303"/>
            <a:ext cx="563237" cy="307777"/>
          </a:xfrm>
          <a:prstGeom prst="rect">
            <a:avLst/>
          </a:prstGeom>
          <a:noFill/>
        </p:spPr>
        <p:txBody>
          <a:bodyPr wrap="square" lIns="0" tIns="0" rIns="0" bIns="0" rtlCol="0">
            <a:spAutoFit/>
          </a:bodyPr>
          <a:lstStyle/>
          <a:p>
            <a:pPr algn="ctr">
              <a:defRPr/>
            </a:pPr>
            <a:r>
              <a:rPr lang="en-US" sz="2000" b="1" kern="0" dirty="0">
                <a:solidFill>
                  <a:prstClr val="white">
                    <a:lumMod val="95000"/>
                  </a:prstClr>
                </a:solidFill>
              </a:rPr>
              <a:t>Far</a:t>
            </a:r>
          </a:p>
        </p:txBody>
      </p:sp>
      <p:sp>
        <p:nvSpPr>
          <p:cNvPr id="92" name="TextBox 91"/>
          <p:cNvSpPr txBox="1"/>
          <p:nvPr/>
        </p:nvSpPr>
        <p:spPr>
          <a:xfrm rot="5400000">
            <a:off x="1912936" y="2352131"/>
            <a:ext cx="816628" cy="307777"/>
          </a:xfrm>
          <a:prstGeom prst="rect">
            <a:avLst/>
          </a:prstGeom>
          <a:noFill/>
        </p:spPr>
        <p:txBody>
          <a:bodyPr wrap="square" lIns="0" tIns="0" rIns="0" bIns="0" rtlCol="0">
            <a:spAutoFit/>
          </a:bodyPr>
          <a:lstStyle/>
          <a:p>
            <a:pPr algn="ctr">
              <a:defRPr/>
            </a:pPr>
            <a:r>
              <a:rPr lang="en-US" sz="2000" b="1" kern="0" dirty="0">
                <a:solidFill>
                  <a:prstClr val="white">
                    <a:lumMod val="95000"/>
                  </a:prstClr>
                </a:solidFill>
              </a:rPr>
              <a:t>Near</a:t>
            </a:r>
          </a:p>
        </p:txBody>
      </p:sp>
      <p:sp>
        <p:nvSpPr>
          <p:cNvPr id="93" name="TextBox 92"/>
          <p:cNvSpPr txBox="1"/>
          <p:nvPr/>
        </p:nvSpPr>
        <p:spPr>
          <a:xfrm rot="2700000">
            <a:off x="1802680" y="3934286"/>
            <a:ext cx="1327313"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1,400nm</a:t>
            </a:r>
          </a:p>
        </p:txBody>
      </p:sp>
      <p:sp>
        <p:nvSpPr>
          <p:cNvPr id="94" name="TextBox 93"/>
          <p:cNvSpPr txBox="1"/>
          <p:nvPr/>
        </p:nvSpPr>
        <p:spPr>
          <a:xfrm rot="2700000">
            <a:off x="1367483" y="3933576"/>
            <a:ext cx="1161143"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3,000nm</a:t>
            </a:r>
          </a:p>
        </p:txBody>
      </p:sp>
      <p:sp>
        <p:nvSpPr>
          <p:cNvPr id="95" name="TextBox 94"/>
          <p:cNvSpPr txBox="1"/>
          <p:nvPr/>
        </p:nvSpPr>
        <p:spPr>
          <a:xfrm rot="2700000">
            <a:off x="148022" y="4108677"/>
            <a:ext cx="1810945"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1,000,000nm</a:t>
            </a:r>
          </a:p>
        </p:txBody>
      </p:sp>
      <p:cxnSp>
        <p:nvCxnSpPr>
          <p:cNvPr id="96" name="Straight Arrow Connector 95"/>
          <p:cNvCxnSpPr/>
          <p:nvPr/>
        </p:nvCxnSpPr>
        <p:spPr>
          <a:xfrm flipV="1">
            <a:off x="987065" y="2595132"/>
            <a:ext cx="0" cy="109728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97" name="Straight Arrow Connector 96"/>
          <p:cNvCxnSpPr/>
          <p:nvPr/>
        </p:nvCxnSpPr>
        <p:spPr>
          <a:xfrm flipV="1">
            <a:off x="1639757" y="2600313"/>
            <a:ext cx="0" cy="1097280"/>
          </a:xfrm>
          <a:prstGeom prst="straightConnector1">
            <a:avLst/>
          </a:prstGeom>
          <a:noFill/>
          <a:ln w="28575" cap="flat" cmpd="sng" algn="ctr">
            <a:solidFill>
              <a:schemeClr val="tx1">
                <a:lumMod val="65000"/>
              </a:schemeClr>
            </a:solidFill>
            <a:prstDash val="solid"/>
            <a:headEnd type="none" w="med" len="med"/>
            <a:tailEnd type="none" w="med" len="med"/>
          </a:ln>
          <a:effectLst/>
        </p:spPr>
      </p:cxnSp>
      <p:cxnSp>
        <p:nvCxnSpPr>
          <p:cNvPr id="98" name="Straight Arrow Connector 97"/>
          <p:cNvCxnSpPr/>
          <p:nvPr/>
        </p:nvCxnSpPr>
        <p:spPr>
          <a:xfrm flipH="1" flipV="1">
            <a:off x="2104149" y="2419165"/>
            <a:ext cx="0" cy="1280160"/>
          </a:xfrm>
          <a:prstGeom prst="straightConnector1">
            <a:avLst/>
          </a:prstGeom>
          <a:noFill/>
          <a:ln w="28575" cap="flat" cmpd="sng" algn="ctr">
            <a:solidFill>
              <a:schemeClr val="tx1">
                <a:lumMod val="65000"/>
              </a:schemeClr>
            </a:solidFill>
            <a:prstDash val="solid"/>
            <a:headEnd type="none" w="med" len="med"/>
            <a:tailEnd type="none" w="med" len="med"/>
          </a:ln>
          <a:effectLst/>
        </p:spPr>
      </p:cxnSp>
      <p:sp>
        <p:nvSpPr>
          <p:cNvPr id="99" name="TextBox 98"/>
          <p:cNvSpPr txBox="1"/>
          <p:nvPr/>
        </p:nvSpPr>
        <p:spPr>
          <a:xfrm rot="5400000">
            <a:off x="1452850" y="2582114"/>
            <a:ext cx="816628" cy="307777"/>
          </a:xfrm>
          <a:prstGeom prst="rect">
            <a:avLst/>
          </a:prstGeom>
          <a:noFill/>
        </p:spPr>
        <p:txBody>
          <a:bodyPr wrap="square" lIns="0" tIns="0" rIns="0" bIns="0" rtlCol="0">
            <a:spAutoFit/>
          </a:bodyPr>
          <a:lstStyle/>
          <a:p>
            <a:pPr algn="ctr">
              <a:defRPr/>
            </a:pPr>
            <a:r>
              <a:rPr lang="en-US" sz="2000" b="1" kern="0" spc="-30" dirty="0">
                <a:solidFill>
                  <a:prstClr val="white">
                    <a:lumMod val="95000"/>
                  </a:prstClr>
                </a:solidFill>
              </a:rPr>
              <a:t>Short</a:t>
            </a:r>
          </a:p>
        </p:txBody>
      </p:sp>
      <p:sp>
        <p:nvSpPr>
          <p:cNvPr id="100" name="TextBox 99"/>
          <p:cNvSpPr txBox="1"/>
          <p:nvPr/>
        </p:nvSpPr>
        <p:spPr>
          <a:xfrm>
            <a:off x="618979" y="1690772"/>
            <a:ext cx="1903203" cy="430887"/>
          </a:xfrm>
          <a:prstGeom prst="rect">
            <a:avLst/>
          </a:prstGeom>
          <a:noFill/>
        </p:spPr>
        <p:txBody>
          <a:bodyPr wrap="square" lIns="0" tIns="0" rIns="0" bIns="0" rtlCol="0">
            <a:spAutoFit/>
          </a:bodyPr>
          <a:lstStyle/>
          <a:p>
            <a:pPr algn="ctr">
              <a:defRPr/>
            </a:pPr>
            <a:r>
              <a:rPr lang="en-US" sz="2800" b="1" kern="0" dirty="0">
                <a:solidFill>
                  <a:prstClr val="white">
                    <a:lumMod val="95000"/>
                  </a:prstClr>
                </a:solidFill>
              </a:rPr>
              <a:t>Infrared</a:t>
            </a:r>
          </a:p>
        </p:txBody>
      </p:sp>
      <p:sp>
        <p:nvSpPr>
          <p:cNvPr id="101" name="TextBox 100"/>
          <p:cNvSpPr txBox="1"/>
          <p:nvPr/>
        </p:nvSpPr>
        <p:spPr>
          <a:xfrm>
            <a:off x="483846" y="3053678"/>
            <a:ext cx="445696" cy="307777"/>
          </a:xfrm>
          <a:prstGeom prst="rect">
            <a:avLst/>
          </a:prstGeom>
          <a:noFill/>
        </p:spPr>
        <p:txBody>
          <a:bodyPr wrap="square" lIns="0" tIns="0" rIns="0" bIns="0" rtlCol="0">
            <a:spAutoFit/>
          </a:bodyPr>
          <a:lstStyle/>
          <a:p>
            <a:pPr algn="ctr">
              <a:defRPr/>
            </a:pPr>
            <a:r>
              <a:rPr lang="en-US" sz="2000" b="1" kern="0" spc="-30" dirty="0">
                <a:solidFill>
                  <a:prstClr val="white">
                    <a:lumMod val="95000"/>
                  </a:prstClr>
                </a:solidFill>
              </a:rPr>
              <a:t>Far</a:t>
            </a:r>
          </a:p>
        </p:txBody>
      </p:sp>
      <p:sp>
        <p:nvSpPr>
          <p:cNvPr id="102" name="TextBox 101"/>
          <p:cNvSpPr txBox="1"/>
          <p:nvPr/>
        </p:nvSpPr>
        <p:spPr>
          <a:xfrm>
            <a:off x="923768" y="2536091"/>
            <a:ext cx="756247" cy="702500"/>
          </a:xfrm>
          <a:prstGeom prst="rect">
            <a:avLst/>
          </a:prstGeom>
          <a:noFill/>
        </p:spPr>
        <p:txBody>
          <a:bodyPr wrap="square" lIns="0" tIns="0" rIns="0" bIns="0" rtlCol="0">
            <a:spAutoFit/>
          </a:bodyPr>
          <a:lstStyle/>
          <a:p>
            <a:pPr algn="ctr">
              <a:lnSpc>
                <a:spcPct val="75000"/>
              </a:lnSpc>
              <a:defRPr/>
            </a:pPr>
            <a:r>
              <a:rPr lang="en-US" sz="2000" b="1" kern="0" spc="-40" dirty="0">
                <a:solidFill>
                  <a:prstClr val="white">
                    <a:lumMod val="95000"/>
                  </a:prstClr>
                </a:solidFill>
              </a:rPr>
              <a:t>Mid</a:t>
            </a:r>
            <a:br>
              <a:rPr lang="en-US" sz="2000" b="1" kern="0" spc="-40" dirty="0">
                <a:solidFill>
                  <a:prstClr val="white">
                    <a:lumMod val="95000"/>
                  </a:prstClr>
                </a:solidFill>
              </a:rPr>
            </a:br>
            <a:r>
              <a:rPr lang="en-US" sz="2000" b="1" kern="0" spc="-40" dirty="0">
                <a:solidFill>
                  <a:prstClr val="white">
                    <a:lumMod val="95000"/>
                  </a:prstClr>
                </a:solidFill>
              </a:rPr>
              <a:t>&amp;</a:t>
            </a:r>
            <a:br>
              <a:rPr lang="en-US" sz="2000" b="1" kern="0" spc="-40" dirty="0">
                <a:solidFill>
                  <a:prstClr val="white">
                    <a:lumMod val="95000"/>
                  </a:prstClr>
                </a:solidFill>
              </a:rPr>
            </a:br>
            <a:r>
              <a:rPr lang="en-US" sz="2000" b="1" kern="0" spc="-40" dirty="0">
                <a:solidFill>
                  <a:prstClr val="white">
                    <a:lumMod val="95000"/>
                  </a:prstClr>
                </a:solidFill>
              </a:rPr>
              <a:t>Long</a:t>
            </a:r>
          </a:p>
        </p:txBody>
      </p:sp>
      <p:sp>
        <p:nvSpPr>
          <p:cNvPr id="103" name="TextBox 102"/>
          <p:cNvSpPr txBox="1"/>
          <p:nvPr/>
        </p:nvSpPr>
        <p:spPr>
          <a:xfrm rot="2700000">
            <a:off x="752293" y="3986183"/>
            <a:ext cx="141183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15,</a:t>
            </a:r>
            <a:r>
              <a:rPr lang="en-US" sz="2400" kern="0" dirty="0">
                <a:solidFill>
                  <a:prstClr val="white">
                    <a:lumMod val="95000"/>
                  </a:prstClr>
                </a:solidFill>
                <a:sym typeface="Symbol"/>
              </a:rPr>
              <a:t>000n</a:t>
            </a:r>
            <a:r>
              <a:rPr lang="en-US" sz="2400" kern="0" dirty="0">
                <a:solidFill>
                  <a:prstClr val="white">
                    <a:lumMod val="95000"/>
                  </a:prstClr>
                </a:solidFill>
              </a:rPr>
              <a:t>m</a:t>
            </a:r>
          </a:p>
        </p:txBody>
      </p:sp>
      <p:sp>
        <p:nvSpPr>
          <p:cNvPr id="104" name="TextBox 103"/>
          <p:cNvSpPr txBox="1"/>
          <p:nvPr/>
        </p:nvSpPr>
        <p:spPr>
          <a:xfrm>
            <a:off x="7072729" y="2060634"/>
            <a:ext cx="468342" cy="307777"/>
          </a:xfrm>
          <a:prstGeom prst="rect">
            <a:avLst/>
          </a:prstGeom>
          <a:noFill/>
        </p:spPr>
        <p:txBody>
          <a:bodyPr wrap="square" lIns="0" tIns="0" rIns="0" bIns="0" rtlCol="0">
            <a:spAutoFit/>
          </a:bodyPr>
          <a:lstStyle/>
          <a:p>
            <a:pPr algn="ctr">
              <a:defRPr/>
            </a:pPr>
            <a:r>
              <a:rPr lang="en-US" sz="2000" b="1" kern="0" dirty="0">
                <a:solidFill>
                  <a:prstClr val="white">
                    <a:lumMod val="95000"/>
                  </a:prstClr>
                </a:solidFill>
              </a:rPr>
              <a:t>Mid</a:t>
            </a:r>
          </a:p>
        </p:txBody>
      </p:sp>
      <p:sp>
        <p:nvSpPr>
          <p:cNvPr id="105" name="Left Brace 104"/>
          <p:cNvSpPr/>
          <p:nvPr/>
        </p:nvSpPr>
        <p:spPr>
          <a:xfrm rot="5400000">
            <a:off x="7164812" y="2096265"/>
            <a:ext cx="263099" cy="735038"/>
          </a:xfrm>
          <a:prstGeom prst="leftBrace">
            <a:avLst>
              <a:gd name="adj1" fmla="val 33333"/>
              <a:gd name="adj2" fmla="val 50000"/>
            </a:avLst>
          </a:prstGeom>
          <a:noFill/>
          <a:ln w="28575" cap="flat" cmpd="sng" algn="ctr">
            <a:solidFill>
              <a:sysClr val="windowText" lastClr="000000"/>
            </a:solidFill>
            <a:prstDash val="solid"/>
          </a:ln>
          <a:effectLst/>
        </p:spPr>
        <p:txBody>
          <a:bodyPr rtlCol="0" anchor="ctr"/>
          <a:lstStyle/>
          <a:p>
            <a:pPr algn="ctr">
              <a:defRPr/>
            </a:pPr>
            <a:endParaRPr lang="en-US" kern="0">
              <a:solidFill>
                <a:prstClr val="black"/>
              </a:solidFill>
              <a:latin typeface="Calibri"/>
            </a:endParaRPr>
          </a:p>
        </p:txBody>
      </p:sp>
      <p:cxnSp>
        <p:nvCxnSpPr>
          <p:cNvPr id="107" name="Straight Arrow Connector 106"/>
          <p:cNvCxnSpPr/>
          <p:nvPr/>
        </p:nvCxnSpPr>
        <p:spPr>
          <a:xfrm flipH="1" flipV="1">
            <a:off x="6927119" y="2377392"/>
            <a:ext cx="0" cy="228600"/>
          </a:xfrm>
          <a:prstGeom prst="straightConnector1">
            <a:avLst/>
          </a:prstGeom>
          <a:noFill/>
          <a:ln w="28575" cap="flat" cmpd="sng" algn="ctr">
            <a:solidFill>
              <a:sysClr val="windowText" lastClr="000000"/>
            </a:solidFill>
            <a:prstDash val="solid"/>
            <a:headEnd type="none" w="med" len="med"/>
            <a:tailEnd type="none" w="med" len="med"/>
          </a:ln>
          <a:effectLst/>
        </p:spPr>
      </p:cxnSp>
      <p:sp>
        <p:nvSpPr>
          <p:cNvPr id="108" name="TextBox 107"/>
          <p:cNvSpPr txBox="1"/>
          <p:nvPr/>
        </p:nvSpPr>
        <p:spPr>
          <a:xfrm rot="2700000">
            <a:off x="8167891" y="3788563"/>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10nm</a:t>
            </a:r>
          </a:p>
        </p:txBody>
      </p:sp>
      <p:cxnSp>
        <p:nvCxnSpPr>
          <p:cNvPr id="109" name="Straight Arrow Connector 108"/>
          <p:cNvCxnSpPr/>
          <p:nvPr/>
        </p:nvCxnSpPr>
        <p:spPr>
          <a:xfrm flipV="1">
            <a:off x="8463181" y="2109158"/>
            <a:ext cx="0" cy="1554480"/>
          </a:xfrm>
          <a:prstGeom prst="straightConnector1">
            <a:avLst/>
          </a:prstGeom>
          <a:noFill/>
          <a:ln w="28575" cap="flat" cmpd="sng" algn="ctr">
            <a:solidFill>
              <a:schemeClr val="tx1">
                <a:lumMod val="65000"/>
              </a:schemeClr>
            </a:solidFill>
            <a:prstDash val="solid"/>
            <a:headEnd type="none" w="med" len="med"/>
            <a:tailEnd type="none" w="med" len="med"/>
          </a:ln>
          <a:effectLst/>
        </p:spPr>
      </p:cxnSp>
      <p:sp>
        <p:nvSpPr>
          <p:cNvPr id="110" name="TextBox 109"/>
          <p:cNvSpPr txBox="1"/>
          <p:nvPr/>
        </p:nvSpPr>
        <p:spPr>
          <a:xfrm rot="2700000">
            <a:off x="7856008" y="3846202"/>
            <a:ext cx="990600" cy="369332"/>
          </a:xfrm>
          <a:prstGeom prst="rect">
            <a:avLst/>
          </a:prstGeom>
          <a:noFill/>
        </p:spPr>
        <p:txBody>
          <a:bodyPr wrap="square" lIns="0" tIns="0" rIns="0" bIns="0" rtlCol="0">
            <a:spAutoFit/>
          </a:bodyPr>
          <a:lstStyle/>
          <a:p>
            <a:pPr algn="ctr">
              <a:defRPr/>
            </a:pPr>
            <a:r>
              <a:rPr lang="en-US" sz="2400" kern="0" dirty="0">
                <a:solidFill>
                  <a:prstClr val="white">
                    <a:lumMod val="95000"/>
                  </a:prstClr>
                </a:solidFill>
              </a:rPr>
              <a:t>121nm</a:t>
            </a:r>
          </a:p>
        </p:txBody>
      </p:sp>
      <p:cxnSp>
        <p:nvCxnSpPr>
          <p:cNvPr id="111" name="Straight Arrow Connector 110"/>
          <p:cNvCxnSpPr/>
          <p:nvPr/>
        </p:nvCxnSpPr>
        <p:spPr>
          <a:xfrm flipV="1">
            <a:off x="8086944" y="2109158"/>
            <a:ext cx="0" cy="1554480"/>
          </a:xfrm>
          <a:prstGeom prst="straightConnector1">
            <a:avLst/>
          </a:prstGeom>
          <a:noFill/>
          <a:ln w="28575" cap="flat" cmpd="sng" algn="ctr">
            <a:solidFill>
              <a:schemeClr val="tx1">
                <a:lumMod val="65000"/>
              </a:schemeClr>
            </a:solidFill>
            <a:prstDash val="solid"/>
            <a:headEnd type="none" w="med" len="med"/>
            <a:tailEnd type="none" w="med" len="med"/>
          </a:ln>
          <a:effectLst/>
        </p:spPr>
      </p:cxnSp>
      <p:sp>
        <p:nvSpPr>
          <p:cNvPr id="112" name="TextBox 111"/>
          <p:cNvSpPr txBox="1"/>
          <p:nvPr/>
        </p:nvSpPr>
        <p:spPr>
          <a:xfrm rot="5400000">
            <a:off x="7750520" y="2481371"/>
            <a:ext cx="1077941" cy="307777"/>
          </a:xfrm>
          <a:prstGeom prst="rect">
            <a:avLst/>
          </a:prstGeom>
          <a:noFill/>
        </p:spPr>
        <p:txBody>
          <a:bodyPr wrap="square" lIns="0" tIns="0" rIns="0" bIns="0" rtlCol="0">
            <a:spAutoFit/>
          </a:bodyPr>
          <a:lstStyle/>
          <a:p>
            <a:pPr algn="ctr">
              <a:defRPr/>
            </a:pPr>
            <a:r>
              <a:rPr lang="en-US" sz="2000" b="1" kern="0" dirty="0">
                <a:solidFill>
                  <a:prstClr val="white">
                    <a:lumMod val="95000"/>
                  </a:prstClr>
                </a:solidFill>
              </a:rPr>
              <a:t>Extreme</a:t>
            </a:r>
          </a:p>
        </p:txBody>
      </p:sp>
      <p:sp>
        <p:nvSpPr>
          <p:cNvPr id="113" name="Rectangle 112"/>
          <p:cNvSpPr/>
          <p:nvPr/>
        </p:nvSpPr>
        <p:spPr>
          <a:xfrm>
            <a:off x="7690843" y="3099759"/>
            <a:ext cx="755650" cy="196850"/>
          </a:xfrm>
          <a:prstGeom prst="rect">
            <a:avLst/>
          </a:prstGeom>
          <a:solidFill>
            <a:sysClr val="window" lastClr="FFFFFF"/>
          </a:solidFill>
          <a:ln w="25400" cap="flat" cmpd="sng" algn="ctr">
            <a:noFill/>
            <a:prstDash val="solid"/>
          </a:ln>
          <a:effectLst/>
        </p:spPr>
        <p:txBody>
          <a:bodyPr rtlCol="0" anchor="ctr"/>
          <a:lstStyle/>
          <a:p>
            <a:pPr algn="ctr">
              <a:defRPr/>
            </a:pPr>
            <a:endParaRPr lang="en-US" kern="0">
              <a:solidFill>
                <a:prstClr val="white"/>
              </a:solidFill>
              <a:latin typeface="Calibri"/>
            </a:endParaRPr>
          </a:p>
        </p:txBody>
      </p:sp>
      <p:sp>
        <p:nvSpPr>
          <p:cNvPr id="114" name="TextBox 113"/>
          <p:cNvSpPr txBox="1"/>
          <p:nvPr/>
        </p:nvSpPr>
        <p:spPr>
          <a:xfrm>
            <a:off x="7665443" y="3053848"/>
            <a:ext cx="800100" cy="276999"/>
          </a:xfrm>
          <a:prstGeom prst="rect">
            <a:avLst/>
          </a:prstGeom>
          <a:noFill/>
        </p:spPr>
        <p:txBody>
          <a:bodyPr wrap="square" lIns="0" tIns="0" rIns="0" bIns="0" rtlCol="0">
            <a:spAutoFit/>
          </a:bodyPr>
          <a:lstStyle/>
          <a:p>
            <a:pPr algn="ctr">
              <a:defRPr/>
            </a:pPr>
            <a:r>
              <a:rPr lang="en-US" b="1" kern="0" spc="-60" dirty="0">
                <a:solidFill>
                  <a:prstClr val="black"/>
                </a:solidFill>
              </a:rPr>
              <a:t>Vacuum</a:t>
            </a:r>
          </a:p>
        </p:txBody>
      </p:sp>
      <p:cxnSp>
        <p:nvCxnSpPr>
          <p:cNvPr id="115" name="Straight Arrow Connector 114"/>
          <p:cNvCxnSpPr/>
          <p:nvPr/>
        </p:nvCxnSpPr>
        <p:spPr>
          <a:xfrm rot="5400000" flipV="1">
            <a:off x="8275948" y="1901640"/>
            <a:ext cx="0" cy="402336"/>
          </a:xfrm>
          <a:prstGeom prst="straightConnector1">
            <a:avLst/>
          </a:prstGeom>
          <a:noFill/>
          <a:ln w="28575" cap="flat" cmpd="sng" algn="ctr">
            <a:solidFill>
              <a:sysClr val="windowText" lastClr="000000"/>
            </a:solidFill>
            <a:prstDash val="solid"/>
            <a:headEnd type="none" w="med" len="med"/>
            <a:tailEnd type="none" w="med" len="med"/>
          </a:ln>
          <a:effectLst/>
        </p:spPr>
      </p:cxnSp>
      <p:sp>
        <p:nvSpPr>
          <p:cNvPr id="56" name="TextBox 55"/>
          <p:cNvSpPr txBox="1"/>
          <p:nvPr/>
        </p:nvSpPr>
        <p:spPr>
          <a:xfrm>
            <a:off x="5495050" y="4718654"/>
            <a:ext cx="1406105" cy="1107996"/>
          </a:xfrm>
          <a:prstGeom prst="rect">
            <a:avLst/>
          </a:prstGeom>
          <a:noFill/>
        </p:spPr>
        <p:txBody>
          <a:bodyPr wrap="square" lIns="0" tIns="0" rIns="0" bIns="0" rtlCol="0">
            <a:spAutoFit/>
          </a:bodyPr>
          <a:lstStyle/>
          <a:p>
            <a:pPr algn="ctr">
              <a:defRPr/>
            </a:pPr>
            <a:r>
              <a:rPr lang="en-US" sz="2400" kern="0" dirty="0" smtClean="0">
                <a:solidFill>
                  <a:prstClr val="white">
                    <a:lumMod val="95000"/>
                  </a:prstClr>
                </a:solidFill>
              </a:rPr>
              <a:t>Peak absorption </a:t>
            </a:r>
            <a:r>
              <a:rPr lang="en-US" sz="2400" kern="0" dirty="0" smtClean="0">
                <a:solidFill>
                  <a:srgbClr val="11A9ED"/>
                </a:solidFill>
              </a:rPr>
              <a:t>494 nm</a:t>
            </a:r>
            <a:endParaRPr lang="en-US" sz="2400" kern="0" dirty="0">
              <a:solidFill>
                <a:srgbClr val="11A9ED"/>
              </a:solidFill>
            </a:endParaRPr>
          </a:p>
        </p:txBody>
      </p:sp>
      <p:sp>
        <p:nvSpPr>
          <p:cNvPr id="58" name="TextBox 57"/>
          <p:cNvSpPr txBox="1"/>
          <p:nvPr/>
        </p:nvSpPr>
        <p:spPr>
          <a:xfrm>
            <a:off x="3413183" y="4735907"/>
            <a:ext cx="1406105" cy="1107996"/>
          </a:xfrm>
          <a:prstGeom prst="rect">
            <a:avLst/>
          </a:prstGeom>
          <a:noFill/>
        </p:spPr>
        <p:txBody>
          <a:bodyPr wrap="square" lIns="0" tIns="0" rIns="0" bIns="0" rtlCol="0">
            <a:spAutoFit/>
          </a:bodyPr>
          <a:lstStyle/>
          <a:p>
            <a:pPr algn="ctr">
              <a:defRPr/>
            </a:pPr>
            <a:r>
              <a:rPr lang="en-US" sz="2400" kern="0" dirty="0" smtClean="0">
                <a:solidFill>
                  <a:prstClr val="white">
                    <a:lumMod val="95000"/>
                  </a:prstClr>
                </a:solidFill>
              </a:rPr>
              <a:t>Peak emission </a:t>
            </a:r>
            <a:r>
              <a:rPr lang="en-US" sz="2400" kern="0" dirty="0" smtClean="0">
                <a:solidFill>
                  <a:srgbClr val="43FC24"/>
                </a:solidFill>
              </a:rPr>
              <a:t>521 nm</a:t>
            </a:r>
            <a:endParaRPr lang="en-US" sz="2400" kern="0" dirty="0">
              <a:solidFill>
                <a:srgbClr val="43FC24"/>
              </a:solidFill>
            </a:endParaRPr>
          </a:p>
        </p:txBody>
      </p:sp>
      <p:sp>
        <p:nvSpPr>
          <p:cNvPr id="59" name="Rectangle 58"/>
          <p:cNvSpPr/>
          <p:nvPr/>
        </p:nvSpPr>
        <p:spPr>
          <a:xfrm>
            <a:off x="2258706" y="146497"/>
            <a:ext cx="462658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FLUORESCEIN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1" name="Freeform 60"/>
          <p:cNvSpPr/>
          <p:nvPr/>
        </p:nvSpPr>
        <p:spPr>
          <a:xfrm>
            <a:off x="4690511" y="4477379"/>
            <a:ext cx="4778417" cy="2462291"/>
          </a:xfrm>
          <a:custGeom>
            <a:avLst/>
            <a:gdLst>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5" fmla="*/ 7806906 w 7806906"/>
              <a:gd name="connsiteY5" fmla="*/ 2941608 h 2941608"/>
              <a:gd name="connsiteX0" fmla="*/ 0 w 8126323"/>
              <a:gd name="connsiteY0" fmla="*/ 2881223 h 3130670"/>
              <a:gd name="connsiteX1" fmla="*/ 1656272 w 8126323"/>
              <a:gd name="connsiteY1" fmla="*/ 1992702 h 3130670"/>
              <a:gd name="connsiteX2" fmla="*/ 4623759 w 8126323"/>
              <a:gd name="connsiteY2" fmla="*/ 25879 h 3130670"/>
              <a:gd name="connsiteX3" fmla="*/ 5857336 w 8126323"/>
              <a:gd name="connsiteY3" fmla="*/ 1837426 h 3130670"/>
              <a:gd name="connsiteX4" fmla="*/ 7806906 w 8126323"/>
              <a:gd name="connsiteY4" fmla="*/ 2941608 h 3130670"/>
              <a:gd name="connsiteX5" fmla="*/ 7773838 w 8126323"/>
              <a:gd name="connsiteY5" fmla="*/ 2971800 h 3130670"/>
              <a:gd name="connsiteX0" fmla="*/ 0 w 7806906"/>
              <a:gd name="connsiteY0" fmla="*/ 2881223 h 2941608"/>
              <a:gd name="connsiteX1" fmla="*/ 1656272 w 7806906"/>
              <a:gd name="connsiteY1" fmla="*/ 1992702 h 2941608"/>
              <a:gd name="connsiteX2" fmla="*/ 4623759 w 7806906"/>
              <a:gd name="connsiteY2" fmla="*/ 25879 h 2941608"/>
              <a:gd name="connsiteX3" fmla="*/ 5857336 w 7806906"/>
              <a:gd name="connsiteY3" fmla="*/ 1837426 h 2941608"/>
              <a:gd name="connsiteX4" fmla="*/ 7806906 w 7806906"/>
              <a:gd name="connsiteY4" fmla="*/ 2941608 h 2941608"/>
              <a:gd name="connsiteX0" fmla="*/ 0 w 7850038"/>
              <a:gd name="connsiteY0" fmla="*/ 2881223 h 2971800"/>
              <a:gd name="connsiteX1" fmla="*/ 1656272 w 7850038"/>
              <a:gd name="connsiteY1" fmla="*/ 1992702 h 2971800"/>
              <a:gd name="connsiteX2" fmla="*/ 4623759 w 7850038"/>
              <a:gd name="connsiteY2" fmla="*/ 25879 h 2971800"/>
              <a:gd name="connsiteX3" fmla="*/ 5857336 w 7850038"/>
              <a:gd name="connsiteY3" fmla="*/ 1837426 h 2971800"/>
              <a:gd name="connsiteX4" fmla="*/ 7850038 w 7850038"/>
              <a:gd name="connsiteY4" fmla="*/ 2971800 h 29718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81223 h 2895600"/>
              <a:gd name="connsiteX1" fmla="*/ 1656272 w 7697638"/>
              <a:gd name="connsiteY1" fmla="*/ 1992702 h 2895600"/>
              <a:gd name="connsiteX2" fmla="*/ 4623759 w 7697638"/>
              <a:gd name="connsiteY2" fmla="*/ 25879 h 2895600"/>
              <a:gd name="connsiteX3" fmla="*/ 5857336 w 7697638"/>
              <a:gd name="connsiteY3" fmla="*/ 1837426 h 2895600"/>
              <a:gd name="connsiteX4" fmla="*/ 7697638 w 7697638"/>
              <a:gd name="connsiteY4" fmla="*/ 2895600 h 2895600"/>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66606 h 2880983"/>
              <a:gd name="connsiteX1" fmla="*/ 2135038 w 7697638"/>
              <a:gd name="connsiteY1" fmla="*/ 1890383 h 2880983"/>
              <a:gd name="connsiteX2" fmla="*/ 4623759 w 7697638"/>
              <a:gd name="connsiteY2" fmla="*/ 11262 h 2880983"/>
              <a:gd name="connsiteX3" fmla="*/ 5857336 w 7697638"/>
              <a:gd name="connsiteY3" fmla="*/ 1822809 h 2880983"/>
              <a:gd name="connsiteX4" fmla="*/ 7697638 w 7697638"/>
              <a:gd name="connsiteY4" fmla="*/ 2880983 h 2880983"/>
              <a:gd name="connsiteX0" fmla="*/ 0 w 7697638"/>
              <a:gd name="connsiteY0" fmla="*/ 2816285 h 2830662"/>
              <a:gd name="connsiteX1" fmla="*/ 2135038 w 7697638"/>
              <a:gd name="connsiteY1" fmla="*/ 1840062 h 2830662"/>
              <a:gd name="connsiteX2" fmla="*/ 4192438 w 7697638"/>
              <a:gd name="connsiteY2" fmla="*/ 11262 h 2830662"/>
              <a:gd name="connsiteX3" fmla="*/ 5857336 w 7697638"/>
              <a:gd name="connsiteY3" fmla="*/ 1772488 h 2830662"/>
              <a:gd name="connsiteX4" fmla="*/ 7697638 w 7697638"/>
              <a:gd name="connsiteY4" fmla="*/ 2830662 h 2830662"/>
              <a:gd name="connsiteX0" fmla="*/ 0 w 7697638"/>
              <a:gd name="connsiteY0" fmla="*/ 2805023 h 2819400"/>
              <a:gd name="connsiteX1" fmla="*/ 2135038 w 7697638"/>
              <a:gd name="connsiteY1" fmla="*/ 1828800 h 2819400"/>
              <a:gd name="connsiteX2" fmla="*/ 4192438 w 7697638"/>
              <a:gd name="connsiteY2" fmla="*/ 0 h 2819400"/>
              <a:gd name="connsiteX3" fmla="*/ 5868838 w 7697638"/>
              <a:gd name="connsiteY3" fmla="*/ 1828799 h 2819400"/>
              <a:gd name="connsiteX4" fmla="*/ 7697638 w 7697638"/>
              <a:gd name="connsiteY4" fmla="*/ 2819400 h 2819400"/>
              <a:gd name="connsiteX0" fmla="*/ 0 w 7697638"/>
              <a:gd name="connsiteY0" fmla="*/ 2805024 h 2819401"/>
              <a:gd name="connsiteX1" fmla="*/ 2135038 w 7697638"/>
              <a:gd name="connsiteY1" fmla="*/ 1828801 h 2819401"/>
              <a:gd name="connsiteX2" fmla="*/ 4040038 w 7697638"/>
              <a:gd name="connsiteY2" fmla="*/ 0 h 2819401"/>
              <a:gd name="connsiteX3" fmla="*/ 5868838 w 7697638"/>
              <a:gd name="connsiteY3" fmla="*/ 1828800 h 2819401"/>
              <a:gd name="connsiteX4" fmla="*/ 7697638 w 7697638"/>
              <a:gd name="connsiteY4" fmla="*/ 2819401 h 28194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0" fmla="*/ 0 w 7697638"/>
              <a:gd name="connsiteY0" fmla="*/ 2830424 h 2844801"/>
              <a:gd name="connsiteX1" fmla="*/ 2058838 w 7697638"/>
              <a:gd name="connsiteY1" fmla="*/ 2006601 h 2844801"/>
              <a:gd name="connsiteX2" fmla="*/ 4040038 w 7697638"/>
              <a:gd name="connsiteY2" fmla="*/ 25400 h 2844801"/>
              <a:gd name="connsiteX3" fmla="*/ 5868838 w 7697638"/>
              <a:gd name="connsiteY3" fmla="*/ 1854200 h 2844801"/>
              <a:gd name="connsiteX4" fmla="*/ 7697638 w 7697638"/>
              <a:gd name="connsiteY4" fmla="*/ 2844801 h 2844801"/>
              <a:gd name="connsiteX5" fmla="*/ 0 w 7697638"/>
              <a:gd name="connsiteY5" fmla="*/ 2830424 h 2844801"/>
              <a:gd name="connsiteX0" fmla="*/ 0 w 7696200"/>
              <a:gd name="connsiteY0" fmla="*/ 2844801 h 2844801"/>
              <a:gd name="connsiteX1" fmla="*/ 2057400 w 7696200"/>
              <a:gd name="connsiteY1" fmla="*/ 2006601 h 2844801"/>
              <a:gd name="connsiteX2" fmla="*/ 4038600 w 7696200"/>
              <a:gd name="connsiteY2" fmla="*/ 25400 h 2844801"/>
              <a:gd name="connsiteX3" fmla="*/ 5867400 w 7696200"/>
              <a:gd name="connsiteY3" fmla="*/ 1854200 h 2844801"/>
              <a:gd name="connsiteX4" fmla="*/ 7696200 w 7696200"/>
              <a:gd name="connsiteY4" fmla="*/ 2844801 h 2844801"/>
              <a:gd name="connsiteX5" fmla="*/ 0 w 7696200"/>
              <a:gd name="connsiteY5" fmla="*/ 2844801 h 2844801"/>
              <a:gd name="connsiteX0" fmla="*/ 0 w 7696200"/>
              <a:gd name="connsiteY0" fmla="*/ 2844800 h 2844800"/>
              <a:gd name="connsiteX1" fmla="*/ 2057400 w 7696200"/>
              <a:gd name="connsiteY1" fmla="*/ 2006600 h 2844800"/>
              <a:gd name="connsiteX2" fmla="*/ 3886200 w 7696200"/>
              <a:gd name="connsiteY2" fmla="*/ 25400 h 2844800"/>
              <a:gd name="connsiteX3" fmla="*/ 5867400 w 7696200"/>
              <a:gd name="connsiteY3" fmla="*/ 1854199 h 2844800"/>
              <a:gd name="connsiteX4" fmla="*/ 7696200 w 7696200"/>
              <a:gd name="connsiteY4" fmla="*/ 2844800 h 2844800"/>
              <a:gd name="connsiteX5" fmla="*/ 0 w 7696200"/>
              <a:gd name="connsiteY5" fmla="*/ 2844800 h 2844800"/>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3298 h 2833298"/>
              <a:gd name="connsiteX1" fmla="*/ 2057400 w 7696200"/>
              <a:gd name="connsiteY1" fmla="*/ 1995098 h 2833298"/>
              <a:gd name="connsiteX2" fmla="*/ 3886200 w 7696200"/>
              <a:gd name="connsiteY2" fmla="*/ 13898 h 2833298"/>
              <a:gd name="connsiteX3" fmla="*/ 5867400 w 7696200"/>
              <a:gd name="connsiteY3" fmla="*/ 1842697 h 2833298"/>
              <a:gd name="connsiteX4" fmla="*/ 7696200 w 7696200"/>
              <a:gd name="connsiteY4" fmla="*/ 2833298 h 2833298"/>
              <a:gd name="connsiteX5" fmla="*/ 0 w 7696200"/>
              <a:gd name="connsiteY5" fmla="*/ 2833298 h 2833298"/>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32100 h 2832100"/>
              <a:gd name="connsiteX1" fmla="*/ 2057400 w 7696200"/>
              <a:gd name="connsiteY1" fmla="*/ 1993900 h 2832100"/>
              <a:gd name="connsiteX2" fmla="*/ 3886200 w 7696200"/>
              <a:gd name="connsiteY2" fmla="*/ 12700 h 2832100"/>
              <a:gd name="connsiteX3" fmla="*/ 57912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057400 w 7696200"/>
              <a:gd name="connsiteY1" fmla="*/ 1981200 h 2819400"/>
              <a:gd name="connsiteX2" fmla="*/ 3886200 w 7696200"/>
              <a:gd name="connsiteY2" fmla="*/ 0 h 2819400"/>
              <a:gd name="connsiteX3" fmla="*/ 5791200 w 7696200"/>
              <a:gd name="connsiteY3" fmla="*/ 1981199 h 2819400"/>
              <a:gd name="connsiteX4" fmla="*/ 7696200 w 7696200"/>
              <a:gd name="connsiteY4" fmla="*/ 2819400 h 2819400"/>
              <a:gd name="connsiteX5" fmla="*/ 0 w 7696200"/>
              <a:gd name="connsiteY5" fmla="*/ 2819400 h 2819400"/>
              <a:gd name="connsiteX0" fmla="*/ 0 w 7696200"/>
              <a:gd name="connsiteY0" fmla="*/ 2832100 h 2832100"/>
              <a:gd name="connsiteX1" fmla="*/ 2057400 w 7696200"/>
              <a:gd name="connsiteY1" fmla="*/ 1993900 h 2832100"/>
              <a:gd name="connsiteX2" fmla="*/ 3886200 w 7696200"/>
              <a:gd name="connsiteY2" fmla="*/ 12700 h 2832100"/>
              <a:gd name="connsiteX3" fmla="*/ 5600700 w 7696200"/>
              <a:gd name="connsiteY3" fmla="*/ 1917699 h 2832100"/>
              <a:gd name="connsiteX4" fmla="*/ 7696200 w 7696200"/>
              <a:gd name="connsiteY4" fmla="*/ 2832100 h 2832100"/>
              <a:gd name="connsiteX5" fmla="*/ 0 w 7696200"/>
              <a:gd name="connsiteY5" fmla="*/ 2832100 h 28321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6007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30902 h 2830902"/>
              <a:gd name="connsiteX1" fmla="*/ 2171700 w 7696200"/>
              <a:gd name="connsiteY1" fmla="*/ 1916501 h 2830902"/>
              <a:gd name="connsiteX2" fmla="*/ 3886200 w 7696200"/>
              <a:gd name="connsiteY2" fmla="*/ 11502 h 2830902"/>
              <a:gd name="connsiteX3" fmla="*/ 5524500 w 7696200"/>
              <a:gd name="connsiteY3" fmla="*/ 1916501 h 2830902"/>
              <a:gd name="connsiteX4" fmla="*/ 7696200 w 7696200"/>
              <a:gd name="connsiteY4" fmla="*/ 2830902 h 2830902"/>
              <a:gd name="connsiteX5" fmla="*/ 0 w 7696200"/>
              <a:gd name="connsiteY5" fmla="*/ 2830902 h 2830902"/>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696200"/>
              <a:gd name="connsiteY0" fmla="*/ 2842404 h 2842404"/>
              <a:gd name="connsiteX1" fmla="*/ 2171700 w 7696200"/>
              <a:gd name="connsiteY1" fmla="*/ 1928003 h 2842404"/>
              <a:gd name="connsiteX2" fmla="*/ 3886200 w 7696200"/>
              <a:gd name="connsiteY2" fmla="*/ 23004 h 2842404"/>
              <a:gd name="connsiteX3" fmla="*/ 5524500 w 7696200"/>
              <a:gd name="connsiteY3" fmla="*/ 1928003 h 2842404"/>
              <a:gd name="connsiteX4" fmla="*/ 7696200 w 7696200"/>
              <a:gd name="connsiteY4" fmla="*/ 2842404 h 2842404"/>
              <a:gd name="connsiteX5" fmla="*/ 0 w 7696200"/>
              <a:gd name="connsiteY5" fmla="*/ 2842404 h 2842404"/>
              <a:gd name="connsiteX0" fmla="*/ 0 w 7696200"/>
              <a:gd name="connsiteY0" fmla="*/ 2819400 h 2819400"/>
              <a:gd name="connsiteX1" fmla="*/ 2171700 w 7696200"/>
              <a:gd name="connsiteY1" fmla="*/ 1904999 h 2819400"/>
              <a:gd name="connsiteX2" fmla="*/ 3886200 w 7696200"/>
              <a:gd name="connsiteY2" fmla="*/ 0 h 2819400"/>
              <a:gd name="connsiteX3" fmla="*/ 5524500 w 7696200"/>
              <a:gd name="connsiteY3" fmla="*/ 1904999 h 2819400"/>
              <a:gd name="connsiteX4" fmla="*/ 7696200 w 7696200"/>
              <a:gd name="connsiteY4" fmla="*/ 2819400 h 2819400"/>
              <a:gd name="connsiteX5" fmla="*/ 0 w 7696200"/>
              <a:gd name="connsiteY5" fmla="*/ 2819400 h 2819400"/>
              <a:gd name="connsiteX0" fmla="*/ 0 w 7760076"/>
              <a:gd name="connsiteY0" fmla="*/ 2819400 h 2819400"/>
              <a:gd name="connsiteX1" fmla="*/ 2171700 w 7760076"/>
              <a:gd name="connsiteY1" fmla="*/ 1904999 h 2819400"/>
              <a:gd name="connsiteX2" fmla="*/ 3886200 w 7760076"/>
              <a:gd name="connsiteY2" fmla="*/ 0 h 2819400"/>
              <a:gd name="connsiteX3" fmla="*/ 5524500 w 7760076"/>
              <a:gd name="connsiteY3" fmla="*/ 1904999 h 2819400"/>
              <a:gd name="connsiteX4" fmla="*/ 7760076 w 7760076"/>
              <a:gd name="connsiteY4" fmla="*/ 2693233 h 2819400"/>
              <a:gd name="connsiteX5" fmla="*/ 0 w 7760076"/>
              <a:gd name="connsiteY5" fmla="*/ 2819400 h 2819400"/>
              <a:gd name="connsiteX0" fmla="*/ 0 w 6801966"/>
              <a:gd name="connsiteY0" fmla="*/ 2819400 h 2819400"/>
              <a:gd name="connsiteX1" fmla="*/ 2171700 w 6801966"/>
              <a:gd name="connsiteY1" fmla="*/ 1904999 h 2819400"/>
              <a:gd name="connsiteX2" fmla="*/ 3886200 w 6801966"/>
              <a:gd name="connsiteY2" fmla="*/ 0 h 2819400"/>
              <a:gd name="connsiteX3" fmla="*/ 5524500 w 6801966"/>
              <a:gd name="connsiteY3" fmla="*/ 1904999 h 2819400"/>
              <a:gd name="connsiteX4" fmla="*/ 6801966 w 6801966"/>
              <a:gd name="connsiteY4" fmla="*/ 2440898 h 2819400"/>
              <a:gd name="connsiteX5" fmla="*/ 0 w 6801966"/>
              <a:gd name="connsiteY5" fmla="*/ 2819400 h 2819400"/>
              <a:gd name="connsiteX0" fmla="*/ 0 w 10378922"/>
              <a:gd name="connsiteY0" fmla="*/ 2819400 h 2819400"/>
              <a:gd name="connsiteX1" fmla="*/ 2171700 w 10378922"/>
              <a:gd name="connsiteY1" fmla="*/ 1904999 h 2819400"/>
              <a:gd name="connsiteX2" fmla="*/ 3886200 w 10378922"/>
              <a:gd name="connsiteY2" fmla="*/ 0 h 2819400"/>
              <a:gd name="connsiteX3" fmla="*/ 5524500 w 10378922"/>
              <a:gd name="connsiteY3" fmla="*/ 1904999 h 2819400"/>
              <a:gd name="connsiteX4" fmla="*/ 6801966 w 10378922"/>
              <a:gd name="connsiteY4" fmla="*/ 2440898 h 2819400"/>
              <a:gd name="connsiteX5" fmla="*/ 10378922 w 10378922"/>
              <a:gd name="connsiteY5" fmla="*/ 2457364 h 2819400"/>
              <a:gd name="connsiteX6" fmla="*/ 0 w 10378922"/>
              <a:gd name="connsiteY6" fmla="*/ 2819400 h 2819400"/>
              <a:gd name="connsiteX0" fmla="*/ 0 w 11592530"/>
              <a:gd name="connsiteY0" fmla="*/ 2819400 h 2819400"/>
              <a:gd name="connsiteX1" fmla="*/ 2171700 w 11592530"/>
              <a:gd name="connsiteY1" fmla="*/ 1904999 h 2819400"/>
              <a:gd name="connsiteX2" fmla="*/ 3886200 w 11592530"/>
              <a:gd name="connsiteY2" fmla="*/ 0 h 2819400"/>
              <a:gd name="connsiteX3" fmla="*/ 5524500 w 11592530"/>
              <a:gd name="connsiteY3" fmla="*/ 1904999 h 2819400"/>
              <a:gd name="connsiteX4" fmla="*/ 6801966 w 11592530"/>
              <a:gd name="connsiteY4" fmla="*/ 2440898 h 2819400"/>
              <a:gd name="connsiteX5" fmla="*/ 10378922 w 11592530"/>
              <a:gd name="connsiteY5" fmla="*/ 2457364 h 2819400"/>
              <a:gd name="connsiteX6" fmla="*/ 11592530 w 11592530"/>
              <a:gd name="connsiteY6" fmla="*/ 2573017 h 2819400"/>
              <a:gd name="connsiteX7" fmla="*/ 0 w 11592530"/>
              <a:gd name="connsiteY7" fmla="*/ 2819400 h 2819400"/>
              <a:gd name="connsiteX0" fmla="*/ 0 w 13317128"/>
              <a:gd name="connsiteY0" fmla="*/ 2819400 h 2819400"/>
              <a:gd name="connsiteX1" fmla="*/ 2171700 w 13317128"/>
              <a:gd name="connsiteY1" fmla="*/ 1904999 h 2819400"/>
              <a:gd name="connsiteX2" fmla="*/ 3886200 w 13317128"/>
              <a:gd name="connsiteY2" fmla="*/ 0 h 2819400"/>
              <a:gd name="connsiteX3" fmla="*/ 5524500 w 13317128"/>
              <a:gd name="connsiteY3" fmla="*/ 1904999 h 2819400"/>
              <a:gd name="connsiteX4" fmla="*/ 6801966 w 13317128"/>
              <a:gd name="connsiteY4" fmla="*/ 2440898 h 2819400"/>
              <a:gd name="connsiteX5" fmla="*/ 10378922 w 13317128"/>
              <a:gd name="connsiteY5" fmla="*/ 2457364 h 2819400"/>
              <a:gd name="connsiteX6" fmla="*/ 11592530 w 13317128"/>
              <a:gd name="connsiteY6" fmla="*/ 2573017 h 2819400"/>
              <a:gd name="connsiteX7" fmla="*/ 13317128 w 13317128"/>
              <a:gd name="connsiteY7" fmla="*/ 2320682 h 2819400"/>
              <a:gd name="connsiteX8" fmla="*/ 0 w 13317128"/>
              <a:gd name="connsiteY8" fmla="*/ 2819400 h 2819400"/>
              <a:gd name="connsiteX0" fmla="*/ 0 w 15009989"/>
              <a:gd name="connsiteY0" fmla="*/ 2819400 h 2819400"/>
              <a:gd name="connsiteX1" fmla="*/ 2171700 w 15009989"/>
              <a:gd name="connsiteY1" fmla="*/ 1904999 h 2819400"/>
              <a:gd name="connsiteX2" fmla="*/ 3886200 w 15009989"/>
              <a:gd name="connsiteY2" fmla="*/ 0 h 2819400"/>
              <a:gd name="connsiteX3" fmla="*/ 5524500 w 15009989"/>
              <a:gd name="connsiteY3" fmla="*/ 1904999 h 2819400"/>
              <a:gd name="connsiteX4" fmla="*/ 6801966 w 15009989"/>
              <a:gd name="connsiteY4" fmla="*/ 2440898 h 2819400"/>
              <a:gd name="connsiteX5" fmla="*/ 10378922 w 15009989"/>
              <a:gd name="connsiteY5" fmla="*/ 2457364 h 2819400"/>
              <a:gd name="connsiteX6" fmla="*/ 11592530 w 15009989"/>
              <a:gd name="connsiteY6" fmla="*/ 2573017 h 2819400"/>
              <a:gd name="connsiteX7" fmla="*/ 13317128 w 15009989"/>
              <a:gd name="connsiteY7" fmla="*/ 2320682 h 2819400"/>
              <a:gd name="connsiteX8" fmla="*/ 0 w 15009989"/>
              <a:gd name="connsiteY8" fmla="*/ 2819400 h 2819400"/>
              <a:gd name="connsiteX0" fmla="*/ 0 w 16175377"/>
              <a:gd name="connsiteY0" fmla="*/ 2819400 h 2948260"/>
              <a:gd name="connsiteX1" fmla="*/ 2171700 w 16175377"/>
              <a:gd name="connsiteY1" fmla="*/ 1904999 h 2948260"/>
              <a:gd name="connsiteX2" fmla="*/ 3886200 w 16175377"/>
              <a:gd name="connsiteY2" fmla="*/ 0 h 2948260"/>
              <a:gd name="connsiteX3" fmla="*/ 5524500 w 16175377"/>
              <a:gd name="connsiteY3" fmla="*/ 1904999 h 2948260"/>
              <a:gd name="connsiteX4" fmla="*/ 6801966 w 16175377"/>
              <a:gd name="connsiteY4" fmla="*/ 2440898 h 2948260"/>
              <a:gd name="connsiteX5" fmla="*/ 10378922 w 16175377"/>
              <a:gd name="connsiteY5" fmla="*/ 2457364 h 2948260"/>
              <a:gd name="connsiteX6" fmla="*/ 11592530 w 16175377"/>
              <a:gd name="connsiteY6" fmla="*/ 2573017 h 2948260"/>
              <a:gd name="connsiteX7" fmla="*/ 13317128 w 16175377"/>
              <a:gd name="connsiteY7" fmla="*/ 2320682 h 2948260"/>
              <a:gd name="connsiteX8" fmla="*/ 13955856 w 16175377"/>
              <a:gd name="connsiteY8" fmla="*/ 2541475 h 2948260"/>
              <a:gd name="connsiteX9" fmla="*/ 0 w 16175377"/>
              <a:gd name="connsiteY9" fmla="*/ 2819400 h 2948260"/>
              <a:gd name="connsiteX0" fmla="*/ 0 w 19156163"/>
              <a:gd name="connsiteY0" fmla="*/ 2819400 h 2946507"/>
              <a:gd name="connsiteX1" fmla="*/ 2171700 w 19156163"/>
              <a:gd name="connsiteY1" fmla="*/ 1904999 h 2946507"/>
              <a:gd name="connsiteX2" fmla="*/ 3886200 w 19156163"/>
              <a:gd name="connsiteY2" fmla="*/ 0 h 2946507"/>
              <a:gd name="connsiteX3" fmla="*/ 5524500 w 19156163"/>
              <a:gd name="connsiteY3" fmla="*/ 1904999 h 2946507"/>
              <a:gd name="connsiteX4" fmla="*/ 6801966 w 19156163"/>
              <a:gd name="connsiteY4" fmla="*/ 2440898 h 2946507"/>
              <a:gd name="connsiteX5" fmla="*/ 10378922 w 19156163"/>
              <a:gd name="connsiteY5" fmla="*/ 2457364 h 2946507"/>
              <a:gd name="connsiteX6" fmla="*/ 11592530 w 19156163"/>
              <a:gd name="connsiteY6" fmla="*/ 2573017 h 2946507"/>
              <a:gd name="connsiteX7" fmla="*/ 13317128 w 19156163"/>
              <a:gd name="connsiteY7" fmla="*/ 2320682 h 2946507"/>
              <a:gd name="connsiteX8" fmla="*/ 13955856 w 19156163"/>
              <a:gd name="connsiteY8" fmla="*/ 2541475 h 2946507"/>
              <a:gd name="connsiteX9" fmla="*/ 16830186 w 19156163"/>
              <a:gd name="connsiteY9" fmla="*/ 2152458 h 2946507"/>
              <a:gd name="connsiteX10" fmla="*/ 0 w 19156163"/>
              <a:gd name="connsiteY10" fmla="*/ 2819400 h 2946507"/>
              <a:gd name="connsiteX0" fmla="*/ 0 w 23276039"/>
              <a:gd name="connsiteY0" fmla="*/ 2819400 h 2921975"/>
              <a:gd name="connsiteX1" fmla="*/ 2171700 w 23276039"/>
              <a:gd name="connsiteY1" fmla="*/ 1904999 h 2921975"/>
              <a:gd name="connsiteX2" fmla="*/ 3886200 w 23276039"/>
              <a:gd name="connsiteY2" fmla="*/ 0 h 2921975"/>
              <a:gd name="connsiteX3" fmla="*/ 5524500 w 23276039"/>
              <a:gd name="connsiteY3" fmla="*/ 1904999 h 2921975"/>
              <a:gd name="connsiteX4" fmla="*/ 6801966 w 23276039"/>
              <a:gd name="connsiteY4" fmla="*/ 2440898 h 2921975"/>
              <a:gd name="connsiteX5" fmla="*/ 10378922 w 23276039"/>
              <a:gd name="connsiteY5" fmla="*/ 2457364 h 2921975"/>
              <a:gd name="connsiteX6" fmla="*/ 11592530 w 23276039"/>
              <a:gd name="connsiteY6" fmla="*/ 2573017 h 2921975"/>
              <a:gd name="connsiteX7" fmla="*/ 13317128 w 23276039"/>
              <a:gd name="connsiteY7" fmla="*/ 2320682 h 2921975"/>
              <a:gd name="connsiteX8" fmla="*/ 13955856 w 23276039"/>
              <a:gd name="connsiteY8" fmla="*/ 2541475 h 2921975"/>
              <a:gd name="connsiteX9" fmla="*/ 16830186 w 23276039"/>
              <a:gd name="connsiteY9" fmla="*/ 2152458 h 2921975"/>
              <a:gd name="connsiteX10" fmla="*/ 20471011 w 23276039"/>
              <a:gd name="connsiteY10" fmla="*/ 2772781 h 2921975"/>
              <a:gd name="connsiteX11" fmla="*/ 0 w 23276039"/>
              <a:gd name="connsiteY11" fmla="*/ 2819400 h 2921975"/>
              <a:gd name="connsiteX0" fmla="*/ 0 w 23499599"/>
              <a:gd name="connsiteY0" fmla="*/ 2819400 h 2921975"/>
              <a:gd name="connsiteX1" fmla="*/ 2171700 w 23499599"/>
              <a:gd name="connsiteY1" fmla="*/ 1904999 h 2921975"/>
              <a:gd name="connsiteX2" fmla="*/ 3886200 w 23499599"/>
              <a:gd name="connsiteY2" fmla="*/ 0 h 2921975"/>
              <a:gd name="connsiteX3" fmla="*/ 5524500 w 23499599"/>
              <a:gd name="connsiteY3" fmla="*/ 1904999 h 2921975"/>
              <a:gd name="connsiteX4" fmla="*/ 6801966 w 23499599"/>
              <a:gd name="connsiteY4" fmla="*/ 2440898 h 2921975"/>
              <a:gd name="connsiteX5" fmla="*/ 10378922 w 23499599"/>
              <a:gd name="connsiteY5" fmla="*/ 2457364 h 2921975"/>
              <a:gd name="connsiteX6" fmla="*/ 11592530 w 23499599"/>
              <a:gd name="connsiteY6" fmla="*/ 2573017 h 2921975"/>
              <a:gd name="connsiteX7" fmla="*/ 13317128 w 23499599"/>
              <a:gd name="connsiteY7" fmla="*/ 2320682 h 2921975"/>
              <a:gd name="connsiteX8" fmla="*/ 13955856 w 23499599"/>
              <a:gd name="connsiteY8" fmla="*/ 2541475 h 2921975"/>
              <a:gd name="connsiteX9" fmla="*/ 18171539 w 23499599"/>
              <a:gd name="connsiteY9" fmla="*/ 2131431 h 2921975"/>
              <a:gd name="connsiteX10" fmla="*/ 20471011 w 23499599"/>
              <a:gd name="connsiteY10" fmla="*/ 2772781 h 2921975"/>
              <a:gd name="connsiteX11" fmla="*/ 0 w 23499599"/>
              <a:gd name="connsiteY11" fmla="*/ 2819400 h 2921975"/>
              <a:gd name="connsiteX0" fmla="*/ 0 w 23499599"/>
              <a:gd name="connsiteY0" fmla="*/ 2819400 h 2921975"/>
              <a:gd name="connsiteX1" fmla="*/ 2171700 w 23499599"/>
              <a:gd name="connsiteY1" fmla="*/ 1904999 h 2921975"/>
              <a:gd name="connsiteX2" fmla="*/ 3886200 w 23499599"/>
              <a:gd name="connsiteY2" fmla="*/ 0 h 2921975"/>
              <a:gd name="connsiteX3" fmla="*/ 5524500 w 23499599"/>
              <a:gd name="connsiteY3" fmla="*/ 1904999 h 2921975"/>
              <a:gd name="connsiteX4" fmla="*/ 6801966 w 23499599"/>
              <a:gd name="connsiteY4" fmla="*/ 2440898 h 2921975"/>
              <a:gd name="connsiteX5" fmla="*/ 10378922 w 23499599"/>
              <a:gd name="connsiteY5" fmla="*/ 2457364 h 2921975"/>
              <a:gd name="connsiteX6" fmla="*/ 11592530 w 23499599"/>
              <a:gd name="connsiteY6" fmla="*/ 2573017 h 2921975"/>
              <a:gd name="connsiteX7" fmla="*/ 13317128 w 23499599"/>
              <a:gd name="connsiteY7" fmla="*/ 2320682 h 2921975"/>
              <a:gd name="connsiteX8" fmla="*/ 13955856 w 23499599"/>
              <a:gd name="connsiteY8" fmla="*/ 2541475 h 2921975"/>
              <a:gd name="connsiteX9" fmla="*/ 18171539 w 23499599"/>
              <a:gd name="connsiteY9" fmla="*/ 2131431 h 2921975"/>
              <a:gd name="connsiteX10" fmla="*/ 20471011 w 23499599"/>
              <a:gd name="connsiteY10" fmla="*/ 2772781 h 2921975"/>
              <a:gd name="connsiteX11" fmla="*/ 0 w 23499599"/>
              <a:gd name="connsiteY11" fmla="*/ 2819400 h 2921975"/>
              <a:gd name="connsiteX0" fmla="*/ 0 w 23840264"/>
              <a:gd name="connsiteY0" fmla="*/ 2819400 h 3034638"/>
              <a:gd name="connsiteX1" fmla="*/ 2171700 w 23840264"/>
              <a:gd name="connsiteY1" fmla="*/ 1904999 h 3034638"/>
              <a:gd name="connsiteX2" fmla="*/ 3886200 w 23840264"/>
              <a:gd name="connsiteY2" fmla="*/ 0 h 3034638"/>
              <a:gd name="connsiteX3" fmla="*/ 5524500 w 23840264"/>
              <a:gd name="connsiteY3" fmla="*/ 1904999 h 3034638"/>
              <a:gd name="connsiteX4" fmla="*/ 6801966 w 23840264"/>
              <a:gd name="connsiteY4" fmla="*/ 2440898 h 3034638"/>
              <a:gd name="connsiteX5" fmla="*/ 10378922 w 23840264"/>
              <a:gd name="connsiteY5" fmla="*/ 2457364 h 3034638"/>
              <a:gd name="connsiteX6" fmla="*/ 11592530 w 23840264"/>
              <a:gd name="connsiteY6" fmla="*/ 2573017 h 3034638"/>
              <a:gd name="connsiteX7" fmla="*/ 13317128 w 23840264"/>
              <a:gd name="connsiteY7" fmla="*/ 2320682 h 3034638"/>
              <a:gd name="connsiteX8" fmla="*/ 13955856 w 23840264"/>
              <a:gd name="connsiteY8" fmla="*/ 2541475 h 3034638"/>
              <a:gd name="connsiteX9" fmla="*/ 18171539 w 23840264"/>
              <a:gd name="connsiteY9" fmla="*/ 2131431 h 3034638"/>
              <a:gd name="connsiteX10" fmla="*/ 20215512 w 23840264"/>
              <a:gd name="connsiteY10" fmla="*/ 1248259 h 3034638"/>
              <a:gd name="connsiteX11" fmla="*/ 20471011 w 23840264"/>
              <a:gd name="connsiteY11" fmla="*/ 2772781 h 3034638"/>
              <a:gd name="connsiteX12" fmla="*/ 0 w 23840264"/>
              <a:gd name="connsiteY12" fmla="*/ 2819400 h 3034638"/>
              <a:gd name="connsiteX0" fmla="*/ 0 w 25368016"/>
              <a:gd name="connsiteY0" fmla="*/ 2819400 h 2827103"/>
              <a:gd name="connsiteX1" fmla="*/ 2171700 w 25368016"/>
              <a:gd name="connsiteY1" fmla="*/ 1904999 h 2827103"/>
              <a:gd name="connsiteX2" fmla="*/ 3886200 w 25368016"/>
              <a:gd name="connsiteY2" fmla="*/ 0 h 2827103"/>
              <a:gd name="connsiteX3" fmla="*/ 5524500 w 25368016"/>
              <a:gd name="connsiteY3" fmla="*/ 1904999 h 2827103"/>
              <a:gd name="connsiteX4" fmla="*/ 6801966 w 25368016"/>
              <a:gd name="connsiteY4" fmla="*/ 2440898 h 2827103"/>
              <a:gd name="connsiteX5" fmla="*/ 10378922 w 25368016"/>
              <a:gd name="connsiteY5" fmla="*/ 2457364 h 2827103"/>
              <a:gd name="connsiteX6" fmla="*/ 11592530 w 25368016"/>
              <a:gd name="connsiteY6" fmla="*/ 2573017 h 2827103"/>
              <a:gd name="connsiteX7" fmla="*/ 13317128 w 25368016"/>
              <a:gd name="connsiteY7" fmla="*/ 2320682 h 2827103"/>
              <a:gd name="connsiteX8" fmla="*/ 13955856 w 25368016"/>
              <a:gd name="connsiteY8" fmla="*/ 2541475 h 2827103"/>
              <a:gd name="connsiteX9" fmla="*/ 18171539 w 25368016"/>
              <a:gd name="connsiteY9" fmla="*/ 2131431 h 2827103"/>
              <a:gd name="connsiteX10" fmla="*/ 20215512 w 25368016"/>
              <a:gd name="connsiteY10" fmla="*/ 1248259 h 2827103"/>
              <a:gd name="connsiteX11" fmla="*/ 25325437 w 25368016"/>
              <a:gd name="connsiteY11" fmla="*/ 2573016 h 2827103"/>
              <a:gd name="connsiteX12" fmla="*/ 20471011 w 25368016"/>
              <a:gd name="connsiteY12" fmla="*/ 2772781 h 2827103"/>
              <a:gd name="connsiteX13" fmla="*/ 0 w 25368016"/>
              <a:gd name="connsiteY13" fmla="*/ 2819400 h 2827103"/>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6801966 w 26070635"/>
              <a:gd name="connsiteY4" fmla="*/ 2440898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3955856 w 26070635"/>
              <a:gd name="connsiteY8" fmla="*/ 2541475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6801966 w 26070635"/>
              <a:gd name="connsiteY4" fmla="*/ 2440898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3955856 w 26070635"/>
              <a:gd name="connsiteY8" fmla="*/ 2541475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6801966 w 26070635"/>
              <a:gd name="connsiteY4" fmla="*/ 2440898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462687 w 26070635"/>
              <a:gd name="connsiteY4" fmla="*/ 2482954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462687 w 26070635"/>
              <a:gd name="connsiteY4" fmla="*/ 2482954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10378922 w 26070635"/>
              <a:gd name="connsiteY5" fmla="*/ 2457364 h 2819400"/>
              <a:gd name="connsiteX6" fmla="*/ 11592530 w 26070635"/>
              <a:gd name="connsiteY6" fmla="*/ 2573017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592530 w 26070635"/>
              <a:gd name="connsiteY6" fmla="*/ 2573017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317128 w 26070635"/>
              <a:gd name="connsiteY7" fmla="*/ 2320682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2422894 w 26070635"/>
              <a:gd name="connsiteY7" fmla="*/ 2310168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1209286 w 26070635"/>
              <a:gd name="connsiteY7" fmla="*/ 2310168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381004 w 26070635"/>
              <a:gd name="connsiteY7" fmla="*/ 2310168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381004 w 26070635"/>
              <a:gd name="connsiteY7" fmla="*/ 2310168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572626 w 26070635"/>
              <a:gd name="connsiteY7" fmla="*/ 2289139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636502 w 26070635"/>
              <a:gd name="connsiteY7" fmla="*/ 2268110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3636502 w 26070635"/>
              <a:gd name="connsiteY7" fmla="*/ 2268110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5041711 w 26070635"/>
              <a:gd name="connsiteY7" fmla="*/ 2383766 h 2819400"/>
              <a:gd name="connsiteX8" fmla="*/ 18171539 w 26070635"/>
              <a:gd name="connsiteY8" fmla="*/ 2131431 h 2819400"/>
              <a:gd name="connsiteX9" fmla="*/ 20215512 w 26070635"/>
              <a:gd name="connsiteY9" fmla="*/ 1248259 h 2819400"/>
              <a:gd name="connsiteX10" fmla="*/ 24942193 w 26070635"/>
              <a:gd name="connsiteY10" fmla="*/ 1952694 h 2819400"/>
              <a:gd name="connsiteX11" fmla="*/ 25325437 w 26070635"/>
              <a:gd name="connsiteY11" fmla="*/ 2573016 h 2819400"/>
              <a:gd name="connsiteX12" fmla="*/ 20471011 w 26070635"/>
              <a:gd name="connsiteY12" fmla="*/ 2772781 h 2819400"/>
              <a:gd name="connsiteX13" fmla="*/ 0 w 26070635"/>
              <a:gd name="connsiteY13"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784152 w 26070635"/>
              <a:gd name="connsiteY6" fmla="*/ 2562503 h 2819400"/>
              <a:gd name="connsiteX7" fmla="*/ 12933869 w 26070635"/>
              <a:gd name="connsiteY7" fmla="*/ 2299653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5041711 w 26070635"/>
              <a:gd name="connsiteY8" fmla="*/ 2383766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466845 w 26070635"/>
              <a:gd name="connsiteY8" fmla="*/ 2394280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466845 w 26070635"/>
              <a:gd name="connsiteY8" fmla="*/ 2394280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8171539 w 26070635"/>
              <a:gd name="connsiteY8" fmla="*/ 2131431 h 2819400"/>
              <a:gd name="connsiteX9" fmla="*/ 20215512 w 26070635"/>
              <a:gd name="connsiteY9" fmla="*/ 1248259 h 2819400"/>
              <a:gd name="connsiteX10" fmla="*/ 24942193 w 26070635"/>
              <a:gd name="connsiteY10" fmla="*/ 1952694 h 2819400"/>
              <a:gd name="connsiteX11" fmla="*/ 25325437 w 26070635"/>
              <a:gd name="connsiteY11" fmla="*/ 2573016 h 2819400"/>
              <a:gd name="connsiteX12" fmla="*/ 20471011 w 26070635"/>
              <a:gd name="connsiteY12" fmla="*/ 2772781 h 2819400"/>
              <a:gd name="connsiteX13" fmla="*/ 0 w 26070635"/>
              <a:gd name="connsiteY13"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275223 w 26070635"/>
              <a:gd name="connsiteY8" fmla="*/ 2362737 h 2819400"/>
              <a:gd name="connsiteX9" fmla="*/ 18171539 w 26070635"/>
              <a:gd name="connsiteY9" fmla="*/ 2131431 h 2819400"/>
              <a:gd name="connsiteX10" fmla="*/ 20215512 w 26070635"/>
              <a:gd name="connsiteY10" fmla="*/ 1248259 h 2819400"/>
              <a:gd name="connsiteX11" fmla="*/ 24942193 w 26070635"/>
              <a:gd name="connsiteY11" fmla="*/ 1952694 h 2819400"/>
              <a:gd name="connsiteX12" fmla="*/ 25325437 w 26070635"/>
              <a:gd name="connsiteY12" fmla="*/ 2573016 h 2819400"/>
              <a:gd name="connsiteX13" fmla="*/ 20471011 w 26070635"/>
              <a:gd name="connsiteY13" fmla="*/ 2772781 h 2819400"/>
              <a:gd name="connsiteX14" fmla="*/ 0 w 26070635"/>
              <a:gd name="connsiteY14"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275223 w 26070635"/>
              <a:gd name="connsiteY8" fmla="*/ 2362737 h 2819400"/>
              <a:gd name="connsiteX9" fmla="*/ 16063698 w 26070635"/>
              <a:gd name="connsiteY9" fmla="*/ 2099889 h 2819400"/>
              <a:gd name="connsiteX10" fmla="*/ 18171539 w 26070635"/>
              <a:gd name="connsiteY10" fmla="*/ 2131431 h 2819400"/>
              <a:gd name="connsiteX11" fmla="*/ 20215512 w 26070635"/>
              <a:gd name="connsiteY11" fmla="*/ 1248259 h 2819400"/>
              <a:gd name="connsiteX12" fmla="*/ 24942193 w 26070635"/>
              <a:gd name="connsiteY12" fmla="*/ 1952694 h 2819400"/>
              <a:gd name="connsiteX13" fmla="*/ 25325437 w 26070635"/>
              <a:gd name="connsiteY13" fmla="*/ 2573016 h 2819400"/>
              <a:gd name="connsiteX14" fmla="*/ 20471011 w 26070635"/>
              <a:gd name="connsiteY14" fmla="*/ 2772781 h 2819400"/>
              <a:gd name="connsiteX15" fmla="*/ 0 w 26070635"/>
              <a:gd name="connsiteY15"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275223 w 26070635"/>
              <a:gd name="connsiteY8" fmla="*/ 2362737 h 2819400"/>
              <a:gd name="connsiteX9" fmla="*/ 16063698 w 26070635"/>
              <a:gd name="connsiteY9" fmla="*/ 2099889 h 2819400"/>
              <a:gd name="connsiteX10" fmla="*/ 18171539 w 26070635"/>
              <a:gd name="connsiteY10" fmla="*/ 2131431 h 2819400"/>
              <a:gd name="connsiteX11" fmla="*/ 20215512 w 26070635"/>
              <a:gd name="connsiteY11" fmla="*/ 1248259 h 2819400"/>
              <a:gd name="connsiteX12" fmla="*/ 24942193 w 26070635"/>
              <a:gd name="connsiteY12" fmla="*/ 1952694 h 2819400"/>
              <a:gd name="connsiteX13" fmla="*/ 25325437 w 26070635"/>
              <a:gd name="connsiteY13" fmla="*/ 2573016 h 2819400"/>
              <a:gd name="connsiteX14" fmla="*/ 20471011 w 26070635"/>
              <a:gd name="connsiteY14" fmla="*/ 2772781 h 2819400"/>
              <a:gd name="connsiteX15" fmla="*/ 0 w 26070635"/>
              <a:gd name="connsiteY15"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275223 w 26070635"/>
              <a:gd name="connsiteY8" fmla="*/ 2362737 h 2819400"/>
              <a:gd name="connsiteX9" fmla="*/ 16063698 w 26070635"/>
              <a:gd name="connsiteY9" fmla="*/ 2099889 h 2819400"/>
              <a:gd name="connsiteX10" fmla="*/ 18171539 w 26070635"/>
              <a:gd name="connsiteY10" fmla="*/ 2131431 h 2819400"/>
              <a:gd name="connsiteX11" fmla="*/ 20215512 w 26070635"/>
              <a:gd name="connsiteY11" fmla="*/ 1248259 h 2819400"/>
              <a:gd name="connsiteX12" fmla="*/ 24942193 w 26070635"/>
              <a:gd name="connsiteY12" fmla="*/ 1952694 h 2819400"/>
              <a:gd name="connsiteX13" fmla="*/ 25325437 w 26070635"/>
              <a:gd name="connsiteY13" fmla="*/ 2573016 h 2819400"/>
              <a:gd name="connsiteX14" fmla="*/ 20471011 w 26070635"/>
              <a:gd name="connsiteY14" fmla="*/ 2772781 h 2819400"/>
              <a:gd name="connsiteX15" fmla="*/ 0 w 26070635"/>
              <a:gd name="connsiteY15" fmla="*/ 2819400 h 2819400"/>
              <a:gd name="connsiteX0" fmla="*/ 0 w 26070635"/>
              <a:gd name="connsiteY0" fmla="*/ 2819400 h 2819400"/>
              <a:gd name="connsiteX1" fmla="*/ 2171700 w 26070635"/>
              <a:gd name="connsiteY1" fmla="*/ 1904999 h 2819400"/>
              <a:gd name="connsiteX2" fmla="*/ 3886200 w 26070635"/>
              <a:gd name="connsiteY2" fmla="*/ 0 h 2819400"/>
              <a:gd name="connsiteX3" fmla="*/ 5524500 w 26070635"/>
              <a:gd name="connsiteY3" fmla="*/ 1904999 h 2819400"/>
              <a:gd name="connsiteX4" fmla="*/ 8334941 w 26070635"/>
              <a:gd name="connsiteY4" fmla="*/ 2503982 h 2819400"/>
              <a:gd name="connsiteX5" fmla="*/ 9995677 w 26070635"/>
              <a:gd name="connsiteY5" fmla="*/ 2551989 h 2819400"/>
              <a:gd name="connsiteX6" fmla="*/ 11400908 w 26070635"/>
              <a:gd name="connsiteY6" fmla="*/ 2509934 h 2819400"/>
              <a:gd name="connsiteX7" fmla="*/ 12933869 w 26070635"/>
              <a:gd name="connsiteY7" fmla="*/ 2299653 h 2819400"/>
              <a:gd name="connsiteX8" fmla="*/ 14275223 w 26070635"/>
              <a:gd name="connsiteY8" fmla="*/ 2362737 h 2819400"/>
              <a:gd name="connsiteX9" fmla="*/ 16063698 w 26070635"/>
              <a:gd name="connsiteY9" fmla="*/ 2099889 h 2819400"/>
              <a:gd name="connsiteX10" fmla="*/ 18171539 w 26070635"/>
              <a:gd name="connsiteY10" fmla="*/ 2131431 h 2819400"/>
              <a:gd name="connsiteX11" fmla="*/ 20215512 w 26070635"/>
              <a:gd name="connsiteY11" fmla="*/ 1248259 h 2819400"/>
              <a:gd name="connsiteX12" fmla="*/ 24942193 w 26070635"/>
              <a:gd name="connsiteY12" fmla="*/ 1952694 h 2819400"/>
              <a:gd name="connsiteX13" fmla="*/ 25325437 w 26070635"/>
              <a:gd name="connsiteY13" fmla="*/ 2573016 h 2819400"/>
              <a:gd name="connsiteX14" fmla="*/ 20471011 w 26070635"/>
              <a:gd name="connsiteY14" fmla="*/ 2772781 h 2819400"/>
              <a:gd name="connsiteX15" fmla="*/ 0 w 26070635"/>
              <a:gd name="connsiteY15" fmla="*/ 2819400 h 2819400"/>
              <a:gd name="connsiteX0" fmla="*/ 0 w 25719329"/>
              <a:gd name="connsiteY0" fmla="*/ 2819400 h 2819400"/>
              <a:gd name="connsiteX1" fmla="*/ 2171700 w 25719329"/>
              <a:gd name="connsiteY1" fmla="*/ 1904999 h 2819400"/>
              <a:gd name="connsiteX2" fmla="*/ 3886200 w 25719329"/>
              <a:gd name="connsiteY2" fmla="*/ 0 h 2819400"/>
              <a:gd name="connsiteX3" fmla="*/ 5524500 w 25719329"/>
              <a:gd name="connsiteY3" fmla="*/ 1904999 h 2819400"/>
              <a:gd name="connsiteX4" fmla="*/ 8334941 w 25719329"/>
              <a:gd name="connsiteY4" fmla="*/ 2503982 h 2819400"/>
              <a:gd name="connsiteX5" fmla="*/ 9995677 w 25719329"/>
              <a:gd name="connsiteY5" fmla="*/ 2551989 h 2819400"/>
              <a:gd name="connsiteX6" fmla="*/ 11400908 w 25719329"/>
              <a:gd name="connsiteY6" fmla="*/ 2509934 h 2819400"/>
              <a:gd name="connsiteX7" fmla="*/ 12933869 w 25719329"/>
              <a:gd name="connsiteY7" fmla="*/ 2299653 h 2819400"/>
              <a:gd name="connsiteX8" fmla="*/ 14275223 w 25719329"/>
              <a:gd name="connsiteY8" fmla="*/ 2362737 h 2819400"/>
              <a:gd name="connsiteX9" fmla="*/ 16063698 w 25719329"/>
              <a:gd name="connsiteY9" fmla="*/ 2099889 h 2819400"/>
              <a:gd name="connsiteX10" fmla="*/ 18171539 w 25719329"/>
              <a:gd name="connsiteY10" fmla="*/ 2131431 h 2819400"/>
              <a:gd name="connsiteX11" fmla="*/ 20215512 w 25719329"/>
              <a:gd name="connsiteY11" fmla="*/ 1248259 h 2819400"/>
              <a:gd name="connsiteX12" fmla="*/ 22834344 w 25719329"/>
              <a:gd name="connsiteY12" fmla="*/ 1994751 h 2819400"/>
              <a:gd name="connsiteX13" fmla="*/ 25325437 w 25719329"/>
              <a:gd name="connsiteY13" fmla="*/ 2573016 h 2819400"/>
              <a:gd name="connsiteX14" fmla="*/ 20471011 w 25719329"/>
              <a:gd name="connsiteY14" fmla="*/ 2772781 h 2819400"/>
              <a:gd name="connsiteX15" fmla="*/ 0 w 25719329"/>
              <a:gd name="connsiteY15" fmla="*/ 2819400 h 2819400"/>
              <a:gd name="connsiteX0" fmla="*/ 0 w 26251608"/>
              <a:gd name="connsiteY0" fmla="*/ 2819400 h 2819400"/>
              <a:gd name="connsiteX1" fmla="*/ 2171700 w 26251608"/>
              <a:gd name="connsiteY1" fmla="*/ 1904999 h 2819400"/>
              <a:gd name="connsiteX2" fmla="*/ 3886200 w 26251608"/>
              <a:gd name="connsiteY2" fmla="*/ 0 h 2819400"/>
              <a:gd name="connsiteX3" fmla="*/ 5524500 w 26251608"/>
              <a:gd name="connsiteY3" fmla="*/ 1904999 h 2819400"/>
              <a:gd name="connsiteX4" fmla="*/ 8334941 w 26251608"/>
              <a:gd name="connsiteY4" fmla="*/ 2503982 h 2819400"/>
              <a:gd name="connsiteX5" fmla="*/ 9995677 w 26251608"/>
              <a:gd name="connsiteY5" fmla="*/ 2551989 h 2819400"/>
              <a:gd name="connsiteX6" fmla="*/ 11400908 w 26251608"/>
              <a:gd name="connsiteY6" fmla="*/ 2509934 h 2819400"/>
              <a:gd name="connsiteX7" fmla="*/ 12933869 w 26251608"/>
              <a:gd name="connsiteY7" fmla="*/ 2299653 h 2819400"/>
              <a:gd name="connsiteX8" fmla="*/ 14275223 w 26251608"/>
              <a:gd name="connsiteY8" fmla="*/ 2362737 h 2819400"/>
              <a:gd name="connsiteX9" fmla="*/ 16063698 w 26251608"/>
              <a:gd name="connsiteY9" fmla="*/ 2099889 h 2819400"/>
              <a:gd name="connsiteX10" fmla="*/ 18171539 w 26251608"/>
              <a:gd name="connsiteY10" fmla="*/ 2131431 h 2819400"/>
              <a:gd name="connsiteX11" fmla="*/ 20215512 w 26251608"/>
              <a:gd name="connsiteY11" fmla="*/ 1248259 h 2819400"/>
              <a:gd name="connsiteX12" fmla="*/ 22834344 w 26251608"/>
              <a:gd name="connsiteY12" fmla="*/ 1994751 h 2819400"/>
              <a:gd name="connsiteX13" fmla="*/ 25836426 w 26251608"/>
              <a:gd name="connsiteY13" fmla="*/ 2068348 h 2819400"/>
              <a:gd name="connsiteX14" fmla="*/ 25325437 w 26251608"/>
              <a:gd name="connsiteY14" fmla="*/ 2573016 h 2819400"/>
              <a:gd name="connsiteX15" fmla="*/ 20471011 w 26251608"/>
              <a:gd name="connsiteY15" fmla="*/ 2772781 h 2819400"/>
              <a:gd name="connsiteX16" fmla="*/ 0 w 26251608"/>
              <a:gd name="connsiteY16" fmla="*/ 2819400 h 2819400"/>
              <a:gd name="connsiteX0" fmla="*/ 0 w 28519134"/>
              <a:gd name="connsiteY0" fmla="*/ 2819400 h 2819400"/>
              <a:gd name="connsiteX1" fmla="*/ 2171700 w 28519134"/>
              <a:gd name="connsiteY1" fmla="*/ 1904999 h 2819400"/>
              <a:gd name="connsiteX2" fmla="*/ 3886200 w 28519134"/>
              <a:gd name="connsiteY2" fmla="*/ 0 h 2819400"/>
              <a:gd name="connsiteX3" fmla="*/ 5524500 w 28519134"/>
              <a:gd name="connsiteY3" fmla="*/ 1904999 h 2819400"/>
              <a:gd name="connsiteX4" fmla="*/ 8334941 w 28519134"/>
              <a:gd name="connsiteY4" fmla="*/ 2503982 h 2819400"/>
              <a:gd name="connsiteX5" fmla="*/ 9995677 w 28519134"/>
              <a:gd name="connsiteY5" fmla="*/ 2551989 h 2819400"/>
              <a:gd name="connsiteX6" fmla="*/ 11400908 w 28519134"/>
              <a:gd name="connsiteY6" fmla="*/ 2509934 h 2819400"/>
              <a:gd name="connsiteX7" fmla="*/ 12933869 w 28519134"/>
              <a:gd name="connsiteY7" fmla="*/ 2299653 h 2819400"/>
              <a:gd name="connsiteX8" fmla="*/ 14275223 w 28519134"/>
              <a:gd name="connsiteY8" fmla="*/ 2362737 h 2819400"/>
              <a:gd name="connsiteX9" fmla="*/ 16063698 w 28519134"/>
              <a:gd name="connsiteY9" fmla="*/ 2099889 h 2819400"/>
              <a:gd name="connsiteX10" fmla="*/ 18171539 w 28519134"/>
              <a:gd name="connsiteY10" fmla="*/ 2131431 h 2819400"/>
              <a:gd name="connsiteX11" fmla="*/ 20215512 w 28519134"/>
              <a:gd name="connsiteY11" fmla="*/ 1248259 h 2819400"/>
              <a:gd name="connsiteX12" fmla="*/ 22834344 w 28519134"/>
              <a:gd name="connsiteY12" fmla="*/ 1994751 h 2819400"/>
              <a:gd name="connsiteX13" fmla="*/ 25836426 w 28519134"/>
              <a:gd name="connsiteY13" fmla="*/ 2068348 h 2819400"/>
              <a:gd name="connsiteX14" fmla="*/ 27624900 w 28519134"/>
              <a:gd name="connsiteY14" fmla="*/ 2688670 h 2819400"/>
              <a:gd name="connsiteX15" fmla="*/ 20471011 w 28519134"/>
              <a:gd name="connsiteY15" fmla="*/ 2772781 h 2819400"/>
              <a:gd name="connsiteX16" fmla="*/ 0 w 28519134"/>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8171539 w 28817212"/>
              <a:gd name="connsiteY10" fmla="*/ 2131431 h 2819400"/>
              <a:gd name="connsiteX11" fmla="*/ 20215512 w 28817212"/>
              <a:gd name="connsiteY11" fmla="*/ 1248259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8171539 w 28817212"/>
              <a:gd name="connsiteY10" fmla="*/ 2131431 h 2819400"/>
              <a:gd name="connsiteX11" fmla="*/ 20215512 w 28817212"/>
              <a:gd name="connsiteY11" fmla="*/ 1248259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8171539 w 28817212"/>
              <a:gd name="connsiteY10" fmla="*/ 2131431 h 2819400"/>
              <a:gd name="connsiteX11" fmla="*/ 20215512 w 28817212"/>
              <a:gd name="connsiteY11" fmla="*/ 1248259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8171539 w 28817212"/>
              <a:gd name="connsiteY10" fmla="*/ 2131431 h 2819400"/>
              <a:gd name="connsiteX11" fmla="*/ 20215512 w 28817212"/>
              <a:gd name="connsiteY11" fmla="*/ 1248259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8171539 w 28817212"/>
              <a:gd name="connsiteY10" fmla="*/ 2131431 h 2819400"/>
              <a:gd name="connsiteX11" fmla="*/ 19065780 w 28817212"/>
              <a:gd name="connsiteY11" fmla="*/ 1311343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7532797 w 28817212"/>
              <a:gd name="connsiteY10" fmla="*/ 2152459 h 2819400"/>
              <a:gd name="connsiteX11" fmla="*/ 19065780 w 28817212"/>
              <a:gd name="connsiteY11" fmla="*/ 1311343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7532797 w 28817212"/>
              <a:gd name="connsiteY10" fmla="*/ 2152459 h 2819400"/>
              <a:gd name="connsiteX11" fmla="*/ 19257402 w 28817212"/>
              <a:gd name="connsiteY11" fmla="*/ 1363912 h 2819400"/>
              <a:gd name="connsiteX12" fmla="*/ 22834344 w 28817212"/>
              <a:gd name="connsiteY12" fmla="*/ 1994751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7532797 w 28817212"/>
              <a:gd name="connsiteY10" fmla="*/ 2152459 h 2819400"/>
              <a:gd name="connsiteX11" fmla="*/ 19257402 w 28817212"/>
              <a:gd name="connsiteY11" fmla="*/ 1363912 h 2819400"/>
              <a:gd name="connsiteX12" fmla="*/ 21045869 w 28817212"/>
              <a:gd name="connsiteY12" fmla="*/ 1963209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7532797 w 28817212"/>
              <a:gd name="connsiteY10" fmla="*/ 2152459 h 2819400"/>
              <a:gd name="connsiteX11" fmla="*/ 19257402 w 28817212"/>
              <a:gd name="connsiteY11" fmla="*/ 1363912 h 2819400"/>
              <a:gd name="connsiteX12" fmla="*/ 21045869 w 28817212"/>
              <a:gd name="connsiteY12" fmla="*/ 1963209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28817212"/>
              <a:gd name="connsiteY0" fmla="*/ 2819400 h 2819400"/>
              <a:gd name="connsiteX1" fmla="*/ 2171700 w 28817212"/>
              <a:gd name="connsiteY1" fmla="*/ 1904999 h 2819400"/>
              <a:gd name="connsiteX2" fmla="*/ 3886200 w 28817212"/>
              <a:gd name="connsiteY2" fmla="*/ 0 h 2819400"/>
              <a:gd name="connsiteX3" fmla="*/ 5524500 w 28817212"/>
              <a:gd name="connsiteY3" fmla="*/ 1904999 h 2819400"/>
              <a:gd name="connsiteX4" fmla="*/ 8334941 w 28817212"/>
              <a:gd name="connsiteY4" fmla="*/ 2503982 h 2819400"/>
              <a:gd name="connsiteX5" fmla="*/ 9995677 w 28817212"/>
              <a:gd name="connsiteY5" fmla="*/ 2551989 h 2819400"/>
              <a:gd name="connsiteX6" fmla="*/ 11400908 w 28817212"/>
              <a:gd name="connsiteY6" fmla="*/ 2509934 h 2819400"/>
              <a:gd name="connsiteX7" fmla="*/ 12933869 w 28817212"/>
              <a:gd name="connsiteY7" fmla="*/ 2299653 h 2819400"/>
              <a:gd name="connsiteX8" fmla="*/ 14275223 w 28817212"/>
              <a:gd name="connsiteY8" fmla="*/ 2362737 h 2819400"/>
              <a:gd name="connsiteX9" fmla="*/ 16063698 w 28817212"/>
              <a:gd name="connsiteY9" fmla="*/ 2099889 h 2819400"/>
              <a:gd name="connsiteX10" fmla="*/ 17532797 w 28817212"/>
              <a:gd name="connsiteY10" fmla="*/ 2152459 h 2819400"/>
              <a:gd name="connsiteX11" fmla="*/ 19257402 w 28817212"/>
              <a:gd name="connsiteY11" fmla="*/ 1363912 h 2819400"/>
              <a:gd name="connsiteX12" fmla="*/ 21045869 w 28817212"/>
              <a:gd name="connsiteY12" fmla="*/ 1963209 h 2819400"/>
              <a:gd name="connsiteX13" fmla="*/ 27624893 w 28817212"/>
              <a:gd name="connsiteY13" fmla="*/ 2162974 h 2819400"/>
              <a:gd name="connsiteX14" fmla="*/ 27624900 w 28817212"/>
              <a:gd name="connsiteY14" fmla="*/ 2688670 h 2819400"/>
              <a:gd name="connsiteX15" fmla="*/ 20471011 w 28817212"/>
              <a:gd name="connsiteY15" fmla="*/ 2772781 h 2819400"/>
              <a:gd name="connsiteX16" fmla="*/ 0 w 28817212"/>
              <a:gd name="connsiteY16" fmla="*/ 2819400 h 2819400"/>
              <a:gd name="connsiteX0" fmla="*/ 0 w 30222442"/>
              <a:gd name="connsiteY0" fmla="*/ 2819400 h 2819400"/>
              <a:gd name="connsiteX1" fmla="*/ 2171700 w 30222442"/>
              <a:gd name="connsiteY1" fmla="*/ 1904999 h 2819400"/>
              <a:gd name="connsiteX2" fmla="*/ 3886200 w 30222442"/>
              <a:gd name="connsiteY2" fmla="*/ 0 h 2819400"/>
              <a:gd name="connsiteX3" fmla="*/ 5524500 w 30222442"/>
              <a:gd name="connsiteY3" fmla="*/ 1904999 h 2819400"/>
              <a:gd name="connsiteX4" fmla="*/ 8334941 w 30222442"/>
              <a:gd name="connsiteY4" fmla="*/ 2503982 h 2819400"/>
              <a:gd name="connsiteX5" fmla="*/ 9995677 w 30222442"/>
              <a:gd name="connsiteY5" fmla="*/ 2551989 h 2819400"/>
              <a:gd name="connsiteX6" fmla="*/ 11400908 w 30222442"/>
              <a:gd name="connsiteY6" fmla="*/ 2509934 h 2819400"/>
              <a:gd name="connsiteX7" fmla="*/ 12933869 w 30222442"/>
              <a:gd name="connsiteY7" fmla="*/ 2299653 h 2819400"/>
              <a:gd name="connsiteX8" fmla="*/ 14275223 w 30222442"/>
              <a:gd name="connsiteY8" fmla="*/ 2362737 h 2819400"/>
              <a:gd name="connsiteX9" fmla="*/ 16063698 w 30222442"/>
              <a:gd name="connsiteY9" fmla="*/ 2099889 h 2819400"/>
              <a:gd name="connsiteX10" fmla="*/ 17532797 w 30222442"/>
              <a:gd name="connsiteY10" fmla="*/ 2152459 h 2819400"/>
              <a:gd name="connsiteX11" fmla="*/ 19257402 w 30222442"/>
              <a:gd name="connsiteY11" fmla="*/ 1363912 h 2819400"/>
              <a:gd name="connsiteX12" fmla="*/ 21045869 w 30222442"/>
              <a:gd name="connsiteY12" fmla="*/ 1963209 h 2819400"/>
              <a:gd name="connsiteX13" fmla="*/ 27624893 w 30222442"/>
              <a:gd name="connsiteY13" fmla="*/ 2162974 h 2819400"/>
              <a:gd name="connsiteX14" fmla="*/ 29030131 w 30222442"/>
              <a:gd name="connsiteY14" fmla="*/ 2657128 h 2819400"/>
              <a:gd name="connsiteX15" fmla="*/ 20471011 w 30222442"/>
              <a:gd name="connsiteY15" fmla="*/ 2772781 h 2819400"/>
              <a:gd name="connsiteX16" fmla="*/ 0 w 30222442"/>
              <a:gd name="connsiteY16" fmla="*/ 2819400 h 2819400"/>
              <a:gd name="connsiteX0" fmla="*/ 0 w 30126635"/>
              <a:gd name="connsiteY0" fmla="*/ 2819400 h 2819400"/>
              <a:gd name="connsiteX1" fmla="*/ 2171700 w 30126635"/>
              <a:gd name="connsiteY1" fmla="*/ 1904999 h 2819400"/>
              <a:gd name="connsiteX2" fmla="*/ 3886200 w 30126635"/>
              <a:gd name="connsiteY2" fmla="*/ 0 h 2819400"/>
              <a:gd name="connsiteX3" fmla="*/ 5524500 w 30126635"/>
              <a:gd name="connsiteY3" fmla="*/ 1904999 h 2819400"/>
              <a:gd name="connsiteX4" fmla="*/ 8334941 w 30126635"/>
              <a:gd name="connsiteY4" fmla="*/ 2503982 h 2819400"/>
              <a:gd name="connsiteX5" fmla="*/ 9995677 w 30126635"/>
              <a:gd name="connsiteY5" fmla="*/ 2551989 h 2819400"/>
              <a:gd name="connsiteX6" fmla="*/ 11400908 w 30126635"/>
              <a:gd name="connsiteY6" fmla="*/ 2509934 h 2819400"/>
              <a:gd name="connsiteX7" fmla="*/ 12933869 w 30126635"/>
              <a:gd name="connsiteY7" fmla="*/ 2299653 h 2819400"/>
              <a:gd name="connsiteX8" fmla="*/ 14275223 w 30126635"/>
              <a:gd name="connsiteY8" fmla="*/ 2362737 h 2819400"/>
              <a:gd name="connsiteX9" fmla="*/ 16063698 w 30126635"/>
              <a:gd name="connsiteY9" fmla="*/ 2099889 h 2819400"/>
              <a:gd name="connsiteX10" fmla="*/ 17532797 w 30126635"/>
              <a:gd name="connsiteY10" fmla="*/ 2152459 h 2819400"/>
              <a:gd name="connsiteX11" fmla="*/ 19257402 w 30126635"/>
              <a:gd name="connsiteY11" fmla="*/ 1363912 h 2819400"/>
              <a:gd name="connsiteX12" fmla="*/ 21045869 w 30126635"/>
              <a:gd name="connsiteY12" fmla="*/ 1963209 h 2819400"/>
              <a:gd name="connsiteX13" fmla="*/ 27624893 w 30126635"/>
              <a:gd name="connsiteY13" fmla="*/ 2162974 h 2819400"/>
              <a:gd name="connsiteX14" fmla="*/ 29030131 w 30126635"/>
              <a:gd name="connsiteY14" fmla="*/ 2657128 h 2819400"/>
              <a:gd name="connsiteX15" fmla="*/ 21045876 w 30126635"/>
              <a:gd name="connsiteY15" fmla="*/ 2783294 h 2819400"/>
              <a:gd name="connsiteX16" fmla="*/ 0 w 30126635"/>
              <a:gd name="connsiteY16" fmla="*/ 2819400 h 2819400"/>
              <a:gd name="connsiteX0" fmla="*/ 0 w 30084056"/>
              <a:gd name="connsiteY0" fmla="*/ 2819400 h 2819400"/>
              <a:gd name="connsiteX1" fmla="*/ 2171700 w 30084056"/>
              <a:gd name="connsiteY1" fmla="*/ 1904999 h 2819400"/>
              <a:gd name="connsiteX2" fmla="*/ 3886200 w 30084056"/>
              <a:gd name="connsiteY2" fmla="*/ 0 h 2819400"/>
              <a:gd name="connsiteX3" fmla="*/ 5524500 w 30084056"/>
              <a:gd name="connsiteY3" fmla="*/ 1904999 h 2819400"/>
              <a:gd name="connsiteX4" fmla="*/ 8334941 w 30084056"/>
              <a:gd name="connsiteY4" fmla="*/ 2503982 h 2819400"/>
              <a:gd name="connsiteX5" fmla="*/ 9995677 w 30084056"/>
              <a:gd name="connsiteY5" fmla="*/ 2551989 h 2819400"/>
              <a:gd name="connsiteX6" fmla="*/ 11400908 w 30084056"/>
              <a:gd name="connsiteY6" fmla="*/ 2509934 h 2819400"/>
              <a:gd name="connsiteX7" fmla="*/ 12933869 w 30084056"/>
              <a:gd name="connsiteY7" fmla="*/ 2299653 h 2819400"/>
              <a:gd name="connsiteX8" fmla="*/ 14275223 w 30084056"/>
              <a:gd name="connsiteY8" fmla="*/ 2362737 h 2819400"/>
              <a:gd name="connsiteX9" fmla="*/ 16063698 w 30084056"/>
              <a:gd name="connsiteY9" fmla="*/ 2099889 h 2819400"/>
              <a:gd name="connsiteX10" fmla="*/ 17532797 w 30084056"/>
              <a:gd name="connsiteY10" fmla="*/ 2152459 h 2819400"/>
              <a:gd name="connsiteX11" fmla="*/ 19257402 w 30084056"/>
              <a:gd name="connsiteY11" fmla="*/ 1363912 h 2819400"/>
              <a:gd name="connsiteX12" fmla="*/ 21045869 w 30084056"/>
              <a:gd name="connsiteY12" fmla="*/ 1963209 h 2819400"/>
              <a:gd name="connsiteX13" fmla="*/ 27624893 w 30084056"/>
              <a:gd name="connsiteY13" fmla="*/ 2162974 h 2819400"/>
              <a:gd name="connsiteX14" fmla="*/ 29030131 w 30084056"/>
              <a:gd name="connsiteY14" fmla="*/ 2657128 h 2819400"/>
              <a:gd name="connsiteX15" fmla="*/ 21301368 w 30084056"/>
              <a:gd name="connsiteY15" fmla="*/ 2814836 h 2819400"/>
              <a:gd name="connsiteX16" fmla="*/ 0 w 30084056"/>
              <a:gd name="connsiteY16" fmla="*/ 2819400 h 2819400"/>
              <a:gd name="connsiteX0" fmla="*/ 0 w 31297657"/>
              <a:gd name="connsiteY0" fmla="*/ 2819400 h 2819400"/>
              <a:gd name="connsiteX1" fmla="*/ 2171700 w 31297657"/>
              <a:gd name="connsiteY1" fmla="*/ 1904999 h 2819400"/>
              <a:gd name="connsiteX2" fmla="*/ 3886200 w 31297657"/>
              <a:gd name="connsiteY2" fmla="*/ 0 h 2819400"/>
              <a:gd name="connsiteX3" fmla="*/ 5524500 w 31297657"/>
              <a:gd name="connsiteY3" fmla="*/ 1904999 h 2819400"/>
              <a:gd name="connsiteX4" fmla="*/ 8334941 w 31297657"/>
              <a:gd name="connsiteY4" fmla="*/ 2503982 h 2819400"/>
              <a:gd name="connsiteX5" fmla="*/ 9995677 w 31297657"/>
              <a:gd name="connsiteY5" fmla="*/ 2551989 h 2819400"/>
              <a:gd name="connsiteX6" fmla="*/ 11400908 w 31297657"/>
              <a:gd name="connsiteY6" fmla="*/ 2509934 h 2819400"/>
              <a:gd name="connsiteX7" fmla="*/ 12933869 w 31297657"/>
              <a:gd name="connsiteY7" fmla="*/ 2299653 h 2819400"/>
              <a:gd name="connsiteX8" fmla="*/ 14275223 w 31297657"/>
              <a:gd name="connsiteY8" fmla="*/ 2362737 h 2819400"/>
              <a:gd name="connsiteX9" fmla="*/ 16063698 w 31297657"/>
              <a:gd name="connsiteY9" fmla="*/ 2099889 h 2819400"/>
              <a:gd name="connsiteX10" fmla="*/ 17532797 w 31297657"/>
              <a:gd name="connsiteY10" fmla="*/ 2152459 h 2819400"/>
              <a:gd name="connsiteX11" fmla="*/ 19257402 w 31297657"/>
              <a:gd name="connsiteY11" fmla="*/ 1363912 h 2819400"/>
              <a:gd name="connsiteX12" fmla="*/ 21045869 w 31297657"/>
              <a:gd name="connsiteY12" fmla="*/ 1963209 h 2819400"/>
              <a:gd name="connsiteX13" fmla="*/ 27624893 w 31297657"/>
              <a:gd name="connsiteY13" fmla="*/ 2162974 h 2819400"/>
              <a:gd name="connsiteX14" fmla="*/ 30243733 w 31297657"/>
              <a:gd name="connsiteY14" fmla="*/ 2699183 h 2819400"/>
              <a:gd name="connsiteX15" fmla="*/ 21301368 w 31297657"/>
              <a:gd name="connsiteY15" fmla="*/ 2814836 h 2819400"/>
              <a:gd name="connsiteX16" fmla="*/ 0 w 31297657"/>
              <a:gd name="connsiteY16" fmla="*/ 2819400 h 2819400"/>
              <a:gd name="connsiteX0" fmla="*/ 0 w 34152705"/>
              <a:gd name="connsiteY0" fmla="*/ 2819400 h 2928044"/>
              <a:gd name="connsiteX1" fmla="*/ 2171700 w 34152705"/>
              <a:gd name="connsiteY1" fmla="*/ 1904999 h 2928044"/>
              <a:gd name="connsiteX2" fmla="*/ 3886200 w 34152705"/>
              <a:gd name="connsiteY2" fmla="*/ 0 h 2928044"/>
              <a:gd name="connsiteX3" fmla="*/ 5524500 w 34152705"/>
              <a:gd name="connsiteY3" fmla="*/ 1904999 h 2928044"/>
              <a:gd name="connsiteX4" fmla="*/ 8334941 w 34152705"/>
              <a:gd name="connsiteY4" fmla="*/ 2503982 h 2928044"/>
              <a:gd name="connsiteX5" fmla="*/ 9995677 w 34152705"/>
              <a:gd name="connsiteY5" fmla="*/ 2551989 h 2928044"/>
              <a:gd name="connsiteX6" fmla="*/ 11400908 w 34152705"/>
              <a:gd name="connsiteY6" fmla="*/ 2509934 h 2928044"/>
              <a:gd name="connsiteX7" fmla="*/ 12933869 w 34152705"/>
              <a:gd name="connsiteY7" fmla="*/ 2299653 h 2928044"/>
              <a:gd name="connsiteX8" fmla="*/ 14275223 w 34152705"/>
              <a:gd name="connsiteY8" fmla="*/ 2362737 h 2928044"/>
              <a:gd name="connsiteX9" fmla="*/ 16063698 w 34152705"/>
              <a:gd name="connsiteY9" fmla="*/ 2099889 h 2928044"/>
              <a:gd name="connsiteX10" fmla="*/ 17532797 w 34152705"/>
              <a:gd name="connsiteY10" fmla="*/ 2152459 h 2928044"/>
              <a:gd name="connsiteX11" fmla="*/ 19257402 w 34152705"/>
              <a:gd name="connsiteY11" fmla="*/ 1363912 h 2928044"/>
              <a:gd name="connsiteX12" fmla="*/ 21045869 w 34152705"/>
              <a:gd name="connsiteY12" fmla="*/ 1963209 h 2928044"/>
              <a:gd name="connsiteX13" fmla="*/ 27624893 w 34152705"/>
              <a:gd name="connsiteY13" fmla="*/ 2162974 h 2928044"/>
              <a:gd name="connsiteX14" fmla="*/ 33098780 w 34152705"/>
              <a:gd name="connsiteY14" fmla="*/ 2819400 h 2928044"/>
              <a:gd name="connsiteX15" fmla="*/ 21301368 w 34152705"/>
              <a:gd name="connsiteY15" fmla="*/ 2814836 h 2928044"/>
              <a:gd name="connsiteX16" fmla="*/ 0 w 34152705"/>
              <a:gd name="connsiteY16" fmla="*/ 2819400 h 2928044"/>
              <a:gd name="connsiteX0" fmla="*/ 0 w 34380273"/>
              <a:gd name="connsiteY0" fmla="*/ 2819400 h 2916124"/>
              <a:gd name="connsiteX1" fmla="*/ 2171700 w 34380273"/>
              <a:gd name="connsiteY1" fmla="*/ 1904999 h 2916124"/>
              <a:gd name="connsiteX2" fmla="*/ 3886200 w 34380273"/>
              <a:gd name="connsiteY2" fmla="*/ 0 h 2916124"/>
              <a:gd name="connsiteX3" fmla="*/ 5524500 w 34380273"/>
              <a:gd name="connsiteY3" fmla="*/ 1904999 h 2916124"/>
              <a:gd name="connsiteX4" fmla="*/ 8334941 w 34380273"/>
              <a:gd name="connsiteY4" fmla="*/ 2503982 h 2916124"/>
              <a:gd name="connsiteX5" fmla="*/ 9995677 w 34380273"/>
              <a:gd name="connsiteY5" fmla="*/ 2551989 h 2916124"/>
              <a:gd name="connsiteX6" fmla="*/ 11400908 w 34380273"/>
              <a:gd name="connsiteY6" fmla="*/ 2509934 h 2916124"/>
              <a:gd name="connsiteX7" fmla="*/ 12933869 w 34380273"/>
              <a:gd name="connsiteY7" fmla="*/ 2299653 h 2916124"/>
              <a:gd name="connsiteX8" fmla="*/ 14275223 w 34380273"/>
              <a:gd name="connsiteY8" fmla="*/ 2362737 h 2916124"/>
              <a:gd name="connsiteX9" fmla="*/ 16063698 w 34380273"/>
              <a:gd name="connsiteY9" fmla="*/ 2099889 h 2916124"/>
              <a:gd name="connsiteX10" fmla="*/ 17532797 w 34380273"/>
              <a:gd name="connsiteY10" fmla="*/ 2152459 h 2916124"/>
              <a:gd name="connsiteX11" fmla="*/ 19257402 w 34380273"/>
              <a:gd name="connsiteY11" fmla="*/ 1363912 h 2916124"/>
              <a:gd name="connsiteX12" fmla="*/ 21045869 w 34380273"/>
              <a:gd name="connsiteY12" fmla="*/ 1963209 h 2916124"/>
              <a:gd name="connsiteX13" fmla="*/ 28990344 w 34380273"/>
              <a:gd name="connsiteY13" fmla="*/ 2234489 h 2916124"/>
              <a:gd name="connsiteX14" fmla="*/ 33098780 w 34380273"/>
              <a:gd name="connsiteY14" fmla="*/ 2819400 h 2916124"/>
              <a:gd name="connsiteX15" fmla="*/ 21301368 w 34380273"/>
              <a:gd name="connsiteY15" fmla="*/ 2814836 h 2916124"/>
              <a:gd name="connsiteX16" fmla="*/ 0 w 34380273"/>
              <a:gd name="connsiteY16" fmla="*/ 2819400 h 29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80273" h="2916124">
                <a:moveTo>
                  <a:pt x="0" y="2819400"/>
                </a:moveTo>
                <a:cubicBezTo>
                  <a:pt x="889959" y="2535447"/>
                  <a:pt x="1451394" y="2464279"/>
                  <a:pt x="2171700" y="1904999"/>
                </a:cubicBezTo>
                <a:cubicBezTo>
                  <a:pt x="2700787" y="1511059"/>
                  <a:pt x="3169248" y="5751"/>
                  <a:pt x="3886200" y="0"/>
                </a:cubicBezTo>
                <a:cubicBezTo>
                  <a:pt x="4590212" y="23004"/>
                  <a:pt x="4783043" y="1487669"/>
                  <a:pt x="5524500" y="1904999"/>
                </a:cubicBezTo>
                <a:cubicBezTo>
                  <a:pt x="6265957" y="2322329"/>
                  <a:pt x="7451349" y="2443464"/>
                  <a:pt x="8334941" y="2503982"/>
                </a:cubicBezTo>
                <a:lnTo>
                  <a:pt x="9995677" y="2551989"/>
                </a:lnTo>
                <a:lnTo>
                  <a:pt x="11400908" y="2509934"/>
                </a:lnTo>
                <a:cubicBezTo>
                  <a:pt x="11997064" y="2497668"/>
                  <a:pt x="11805431" y="2362737"/>
                  <a:pt x="12933869" y="2299653"/>
                </a:cubicBezTo>
                <a:cubicBezTo>
                  <a:pt x="13423568" y="2257597"/>
                  <a:pt x="13402278" y="2390774"/>
                  <a:pt x="14275223" y="2362737"/>
                </a:cubicBezTo>
                <a:cubicBezTo>
                  <a:pt x="14828798" y="2362737"/>
                  <a:pt x="15520769" y="2134935"/>
                  <a:pt x="16063698" y="2099889"/>
                </a:cubicBezTo>
                <a:cubicBezTo>
                  <a:pt x="16606627" y="2064843"/>
                  <a:pt x="16872765" y="2327691"/>
                  <a:pt x="17532797" y="2152459"/>
                </a:cubicBezTo>
                <a:cubicBezTo>
                  <a:pt x="18490908" y="2122669"/>
                  <a:pt x="18224789" y="1533887"/>
                  <a:pt x="19257402" y="1363912"/>
                </a:cubicBezTo>
                <a:cubicBezTo>
                  <a:pt x="20545514" y="1404218"/>
                  <a:pt x="20194215" y="1742416"/>
                  <a:pt x="21045869" y="1963209"/>
                </a:cubicBezTo>
                <a:cubicBezTo>
                  <a:pt x="21705901" y="2129680"/>
                  <a:pt x="26981526" y="2091791"/>
                  <a:pt x="28990344" y="2234489"/>
                </a:cubicBezTo>
                <a:cubicBezTo>
                  <a:pt x="30999162" y="2377187"/>
                  <a:pt x="34380276" y="2722676"/>
                  <a:pt x="33098780" y="2819400"/>
                </a:cubicBezTo>
                <a:cubicBezTo>
                  <a:pt x="31817284" y="2916124"/>
                  <a:pt x="25522274" y="2773772"/>
                  <a:pt x="21301368" y="2814836"/>
                </a:cubicBezTo>
                <a:lnTo>
                  <a:pt x="0" y="2819400"/>
                </a:lnTo>
                <a:close/>
              </a:path>
            </a:pathLst>
          </a:custGeom>
          <a:gradFill>
            <a:gsLst>
              <a:gs pos="4000">
                <a:schemeClr val="bg1">
                  <a:lumMod val="95000"/>
                  <a:lumOff val="5000"/>
                </a:schemeClr>
              </a:gs>
              <a:gs pos="50000">
                <a:schemeClr val="bg1">
                  <a:lumMod val="85000"/>
                  <a:lumOff val="15000"/>
                </a:schemeClr>
              </a:gs>
              <a:gs pos="66000">
                <a:srgbClr val="C949F1"/>
              </a:gs>
              <a:gs pos="78000">
                <a:srgbClr val="A78EE6"/>
              </a:gs>
              <a:gs pos="84000">
                <a:srgbClr val="0088EE"/>
              </a:gs>
              <a:gs pos="100000">
                <a:srgbClr val="05CD35"/>
              </a:gs>
            </a:gsLst>
            <a:lin ang="10800000" scaled="0"/>
          </a:gradFill>
          <a:ln w="28575" cap="flat" cmpd="sng" algn="ctr">
            <a:noFill/>
            <a:prstDash val="solid"/>
          </a:ln>
          <a:effectLst/>
        </p:spPr>
        <p:txBody>
          <a:bodyPr rtlCol="0" anchor="ctr"/>
          <a:lstStyle/>
          <a:p>
            <a:pPr algn="ctr">
              <a:defRPr/>
            </a:pPr>
            <a:endParaRPr lang="en-US" kern="0">
              <a:solidFill>
                <a:prstClr val="black"/>
              </a:solidFill>
              <a:latin typeface="Calibri"/>
            </a:endParaRPr>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upload.wikimedia.org/wikipedia/en/9/92/Fluorescin_in_dropper.jpg"/>
          <p:cNvPicPr>
            <a:picLocks noChangeAspect="1" noChangeArrowheads="1"/>
          </p:cNvPicPr>
          <p:nvPr/>
        </p:nvPicPr>
        <p:blipFill>
          <a:blip r:embed="rId2" cstate="screen"/>
          <a:srcRect/>
          <a:stretch>
            <a:fillRect/>
          </a:stretch>
        </p:blipFill>
        <p:spPr bwMode="auto">
          <a:xfrm>
            <a:off x="0" y="766185"/>
            <a:ext cx="9144000" cy="6091815"/>
          </a:xfrm>
          <a:prstGeom prst="rect">
            <a:avLst/>
          </a:prstGeom>
          <a:noFill/>
        </p:spPr>
      </p:pic>
      <p:sp>
        <p:nvSpPr>
          <p:cNvPr id="6" name="Rectangle 5"/>
          <p:cNvSpPr/>
          <p:nvPr/>
        </p:nvSpPr>
        <p:spPr>
          <a:xfrm>
            <a:off x="319177" y="94741"/>
            <a:ext cx="850564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all" spc="0" normalizeH="0" baseline="0" noProof="0" dirty="0" smtClean="0">
                <a:ln w="0"/>
                <a:gradFill flip="none">
                  <a:gsLst>
                    <a:gs pos="0">
                      <a:srgbClr val="7FD13B">
                        <a:tint val="75000"/>
                        <a:shade val="75000"/>
                        <a:satMod val="170000"/>
                      </a:srgbClr>
                    </a:gs>
                    <a:gs pos="49000">
                      <a:srgbClr val="7FD13B">
                        <a:tint val="88000"/>
                        <a:shade val="65000"/>
                        <a:satMod val="172000"/>
                      </a:srgbClr>
                    </a:gs>
                    <a:gs pos="50000">
                      <a:srgbClr val="7FD13B">
                        <a:shade val="65000"/>
                        <a:satMod val="130000"/>
                      </a:srgbClr>
                    </a:gs>
                    <a:gs pos="92000">
                      <a:srgbClr val="7FD13B">
                        <a:shade val="50000"/>
                        <a:satMod val="120000"/>
                      </a:srgbClr>
                    </a:gs>
                    <a:gs pos="100000">
                      <a:srgbClr val="7FD13B">
                        <a:shade val="48000"/>
                        <a:satMod val="120000"/>
                      </a:srgbClr>
                    </a:gs>
                  </a:gsLst>
                  <a:lin ang="5400000"/>
                </a:gradFill>
                <a:effectLst/>
                <a:uLnTx/>
                <a:uFillTx/>
              </a:rPr>
              <a:t>FLUORESCEIN EYE DROPS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eviewofophthalmology.com/CMSImagesContent/2004/10/1_596_0.jpg"/>
          <p:cNvPicPr>
            <a:picLocks noChangeAspect="1" noChangeArrowheads="1"/>
          </p:cNvPicPr>
          <p:nvPr/>
        </p:nvPicPr>
        <p:blipFill>
          <a:blip r:embed="rId2" cstate="screen"/>
          <a:srcRect/>
          <a:stretch>
            <a:fillRect/>
          </a:stretch>
        </p:blipFill>
        <p:spPr bwMode="auto">
          <a:xfrm>
            <a:off x="6512944" y="214098"/>
            <a:ext cx="2631056" cy="2457451"/>
          </a:xfrm>
          <a:prstGeom prst="rect">
            <a:avLst/>
          </a:prstGeom>
          <a:noFill/>
        </p:spPr>
      </p:pic>
      <p:pic>
        <p:nvPicPr>
          <p:cNvPr id="3076" name="Picture 4" descr="http://www.ophthalmologymanagement.com/content/archive/2012/September/Supplement/625/images/OMD_Cornea_625_September_A03_Fig03.jpg"/>
          <p:cNvPicPr>
            <a:picLocks noChangeAspect="1" noChangeArrowheads="1"/>
          </p:cNvPicPr>
          <p:nvPr/>
        </p:nvPicPr>
        <p:blipFill>
          <a:blip r:embed="rId3" cstate="screen"/>
          <a:srcRect/>
          <a:stretch>
            <a:fillRect/>
          </a:stretch>
        </p:blipFill>
        <p:spPr bwMode="auto">
          <a:xfrm>
            <a:off x="3519576" y="213064"/>
            <a:ext cx="2745896" cy="2396971"/>
          </a:xfrm>
          <a:prstGeom prst="rect">
            <a:avLst/>
          </a:prstGeom>
          <a:noFill/>
        </p:spPr>
      </p:pic>
      <p:pic>
        <p:nvPicPr>
          <p:cNvPr id="3080" name="Picture 8" descr="https://upload.wikimedia.org/wikipedia/commons/0/07/Herpes_simplex_geographic_corneal_ulcer.jpeg"/>
          <p:cNvPicPr>
            <a:picLocks noChangeAspect="1" noChangeArrowheads="1"/>
          </p:cNvPicPr>
          <p:nvPr/>
        </p:nvPicPr>
        <p:blipFill>
          <a:blip r:embed="rId4" cstate="screen"/>
          <a:srcRect/>
          <a:stretch>
            <a:fillRect/>
          </a:stretch>
        </p:blipFill>
        <p:spPr bwMode="auto">
          <a:xfrm>
            <a:off x="5799114" y="3321482"/>
            <a:ext cx="3224116" cy="2302941"/>
          </a:xfrm>
          <a:prstGeom prst="rect">
            <a:avLst/>
          </a:prstGeom>
          <a:noFill/>
        </p:spPr>
      </p:pic>
      <p:pic>
        <p:nvPicPr>
          <p:cNvPr id="3082" name="Picture 10" descr="http://www.ophthalmologytraining.com/images/Photos/Dry%20Eye.jpg"/>
          <p:cNvPicPr>
            <a:picLocks noChangeAspect="1" noChangeArrowheads="1"/>
          </p:cNvPicPr>
          <p:nvPr/>
        </p:nvPicPr>
        <p:blipFill>
          <a:blip r:embed="rId5" cstate="screen"/>
          <a:srcRect/>
          <a:stretch>
            <a:fillRect/>
          </a:stretch>
        </p:blipFill>
        <p:spPr bwMode="auto">
          <a:xfrm>
            <a:off x="0" y="-177553"/>
            <a:ext cx="3467100" cy="3488925"/>
          </a:xfrm>
          <a:prstGeom prst="rect">
            <a:avLst/>
          </a:prstGeom>
          <a:noFill/>
        </p:spPr>
      </p:pic>
      <p:pic>
        <p:nvPicPr>
          <p:cNvPr id="3084" name="Picture 12" descr="http://www.aafp.org/afp/2013/0115/afp20130115p114-f4.jpg"/>
          <p:cNvPicPr>
            <a:picLocks noChangeAspect="1" noChangeArrowheads="1"/>
          </p:cNvPicPr>
          <p:nvPr/>
        </p:nvPicPr>
        <p:blipFill>
          <a:blip r:embed="rId6" cstate="screen"/>
          <a:srcRect/>
          <a:stretch>
            <a:fillRect/>
          </a:stretch>
        </p:blipFill>
        <p:spPr bwMode="auto">
          <a:xfrm>
            <a:off x="0" y="3646290"/>
            <a:ext cx="5715000" cy="2047876"/>
          </a:xfrm>
          <a:prstGeom prst="rect">
            <a:avLst/>
          </a:prstGeom>
          <a:noFill/>
        </p:spPr>
      </p:pic>
      <p:sp>
        <p:nvSpPr>
          <p:cNvPr id="3088" name="AutoShape 16" descr="data:image/jpeg;base64,/9j/4AAQSkZJRgABAQAAAQABAAD/2wCEAAkGBxITEhUSEhIWFRUXFxcVGBgXGBgXFxgYGBcXFxgaGhgaHSggGBolHRgVITEhJSkrLi4uGB8zODMtNygtLisBCgoKDg0OGxAQGy0lHyUtLS0tLS0vLS0tLS0tLS0tLS0tLS0tLS0tLS8tLS0tLS0tLS0tLS0tLS0tLS0tLS0tLf/AABEIAK4BIQMBIgACEQEDEQH/xAAcAAABBQEBAQAAAAAAAAAAAAAAAgMEBQYHAQj/xABIEAABAwIDBAcEBQkGBgMAAAABAAIDBBESITEFBkFRBxMiYXGBkTKhsfAUM3Oy0RUjUmJyosHh8UJTkpOz0ggWJCU1QzZUZP/EABoBAAIDAQEAAAAAAAAAAAAAAAACAQMEBQb/xAAtEQACAgEDAgQFBAMAAAAAAAAAAQIRAwQhMRJBExRRcSIyYaHwBSOBkUJisf/aAAwDAQACEQMRAD8Az1XUGxWC2iwh1zxzXQZKcnVZreygwhsgGV8J88wubpZpSr1OrqY3D2MwhekLxdE5gIQhAApsn1fkFDsp0g/N+QSS7FuPh+xBXqF7ZOVgAher0NUEpFhQ7QdFfBbPVWEO2Te73E8gqIBeSOVUsUZM0RyyijQ/8xAEZZcc1P2mMURkaciLjzWLWl2dM80L2kGwka1h54jmBzsqcuFQpr1LcWdzbTIcdAW4H/pEWCtHkhpBvyVttLZ+EU7ebmj91RduxYbC6o8XraNEYdCMPL7R8T8UlKm9o+J+KSumuDjvkEIQpIBCEIAEIASpY3NNnNLTycCD6FACUKRVUUsYaZIpGB4JYXsc3EBa+G4GLUacwo9kACEWQgAQhCABCEIAEIQgAQhCAOuiNx0aT4BMbS2HLKwxuaGtcNSbnnkBxW5LRawHomnQW0BJXj4693aVHonjVbnP6LceBubwX8bHIenFSqjdKkcPqQP2bt+C1UjTxSXU/EG/NX+dyt25MTwIcdKOe1+4LTnDIWn9F+Y9RmFmtobt1UObonFv6Te0PdmPRdenc1ntODVVVW22NyY3Ee/T0W3Drs3uvzuUT0mN8bGR6L91odoVckM7pGtZA+YdWQHFzXxNtmDlZ7vcrberdCmZs1ldS/SmYpGxdTUtaJDckAtDRmbjvv5LU9Hu1I2Vkk07mRYqd7A42GeOMgX46H0VltbaUH0aFtRUsrp46iOZrmNHYax7HOF7DUNI8xyXTWeMo2zG8Eoy6Uck2luFtCCITS01m9kOtJGXMLyAzrGg3ZiJGvPOy1e93RqKamo46eCWWrncxrn9ZHhxlj3ujEdxl2XHHoAw3Oa1O+tU18Ve+CekIqo2MayOK9TJ2cJEzy4YcPAkZKPU71UtPtLZcr3gsZRmCR4BPVPc0AXy5ix5AlXKcXwyhwmlbRzTaG4lfDJDE+C7p3dXEWyMcxzxqzGDZrhY5G2h5J8dHu0usZEaYh72veLvZZrY3BrnPdezW3ORvnwW6pdt0dJHs+kdWQzuZXvqXyxvxxxxky2JfbJxxi473JrZW9tOdo7XbJPEW1TcEEs/apzgD2tY88IyHDuyKmiE2cz27sWoo5OqqIsDiMTcw5rm8HNc02cFVErb9Ju1WSupYWTQS9RDgJpo8ELC635thxHG0YciLa+mJQMxUR1B4re1bgaOhj/Sey/ksHC25C1GzK9sslKwX/Nk3vp5LJqo3T9N/szTpnSa9TZbUgL5IHNHZjddx04WyWa22LzOPLRa59SCMisvts3fcarm6du6Z0JmBn9p37R+KQlz+079o/EpC7y4OC+QQhCkgEIQgDV9F2x/pO0oGuaSyMmofYX7MXaAtqbvwC3et7v5SiofsjaNXTyM6x7aeoiLcDw7GTGCHDIXxHMZjxXNN2955aJlS2FoD6iMRdbdwkibmT1ZGhNxn+qFYQ7/ANV9F+izf9QBPHUMkle90jXMc1waCSez2SPBxQB2lm04JNvyU7mzulhp3WxOaYAHtgc7q2WuCRhueYKwG7+41DPA+t6qZ8clT1McRnihdGwZPke91g9wIcQ0cLZarNRdIk7dqO2oIo+se0MdHd2AswNZa+oPYab805S9IIaHxOoKd9MZm1EcBLw2GVoAu0jUE3JBH9o8CUAX9HuBs6Nu0ZKiaWSKjljLXxOaS+JzGyYchYuOIMvlnyXLqktxuwAhmJ2AHUNucIPfay08u/lQ+GthfFF/1rmueWgtwYQ0AMaDawDQM7lZRAAhCEACEIQAIQhAAhCEAfSjn8gAmJ5Ba7nZDUk2CydXvRK7KNoYOep96qZ6h7zd7i7xK8bi/Tp8ydHpOpGqrNvwMyYA48x+J08lT1O8MzgWsAjb3Zn1VMUqNy3w0mOHa/cWxTruN3Ek95SerAQ5xQxpWkAcEprV6E62O/BQ2AMCWYmuyIuO9FgMinY/RI2MVFVu5A7MNLTzabe7RUs+7UjTdpDx6HQ+S3OHkvBGDwTw1M49yqWnhLsc4raXBF22Fr72z/Hj5KruusTU4IsRce5U1Xu3C7RmA82/hotWLWR/yMuXRt7xME1pKs9jHDIDprbxV1Luw9vsWcPQ/gmfyO4ZlpBCslqISVISGmlB2ywFS5NscXkgpcTBbNNSksIcM1mVdjWY6qHbf+074lNpypdd7jzc4+pKbXVXBw3yCEIUkAhCEACEIQAIQhAAhCEACEIQAIQhAAhCEACEIQB0EuKMS8SWrjnoR5qMCGp1tkrJEMZmpAhSQM1IY1I2ShEcY4Z+KcLXar0G2SUBfRI2MNgHknBHdKaxORu9FDZNBECFIYEgDlZOscqpMdDmAJBjCUw34pyx5Ku6GoilnJNmIaaqW5hvkvRCm66I6SsqNmA5gWPd+CrKrZT+Fj52WoDDySjELZj3J46hxEeKLOJVIs9w5OcPeU2n9oD87J9o/wC8UwvSR4R5mXLPQF7gXgKcZJZDIEYDa6SpLC6QhoAHz7ypMGzeLsxnax1t320SvIo8kOSXJWkIWhipQNMI8RfLjlw4J19K05uDcxllwVL1MU+Ct5kjMoV0+kiJINhnqNPIKN+Tg49l2XM6eSsWaPcbxEVyE/VUj2Gzh6ZphWJpq0MmnwCEIUkghCEACEIQAIQhAHQhFzRhASmIcFxj0QNclBIATrGhQwHozpmpDRlmowyTgebZ+iraGQ8xt0to8kiJwSy7wSMYeA0Q4BIa080toSEoWClNTsbE71YAVbkkOkNRNtoU40pYtfIJxw8FW5DJCMHenAQlYfBLjtyVTkSeRPIcHNyIIK0ce2IrA2INsxh05hUIHJKa1Zs2OOSrK8uCOTk4Xto3qZzzmlP77lCUzaf18v2sn33KKSvb4/lXseYkqbEoTkURdoFKNM0AG5J0OVgPnP0UuSQpCBUqGve3vGmacMLdC0g8Tcm54ZcE1JTcjYW4/ilbjLZkbMnU21GAgua4c7G/xT/5Sjzs4jtXF7+f9FWRbNkcCWi4AueGSjSRObqCFV4OOT2ZX4cGzSU+1YCD1gF/1Rb1ySnV1MCSxwBtl2b6Z2tbxWXuvUvlIXyyHgj6st9p7QicHBoJLuPAeF1TJVl6Wq/HBQVIsjBRWwmy8ITzMlLi2Y58jY25uI0zy4201splNR5GbSK5C1tJujctL3WvmdMhe2fLPK6TtbdlrXHq3eHEHTjxWda7C5dNlHmcd1ZlEJ2ogLDhJB7xomlqTsvBCEKQOgtJXoYdV4xqdFlxmeiEXXocfBLISQFACwE6xyZbnl8U61neoZI+33KRF3KPHkpDCqpDIkMTsZHJMMcnb8lSyxEhrk6Hf0UVje9PRsP9lVSSGTFnPxXmEr1j+5P4slW20MexvTrQmGSWytqnHEAj196qktxh0WXoNkkPB4pLW5pKIOF7V+vm+1k++5R2Osb6qw2hh66UYST1sn33KOaV5zDCBwXs4yXSrPJS+ZjsdUy/s2+CW2pueye61gclBmhc09oWTYR0Ji0i5kjcOHeCOBtxThbiGlrDjYcsgqhlQ8aOI804K6S98WenBVvFIVwZbw0biPawnI92Z5clbGnBHVuDXC9zfLPjY+SzB2lLre3HLwXn0iV+IhxyGduXzZUTwTlu2kVyxyfcVtikbFJha6/Pu7ifCygBPupn8Wu87psZHmtcNlV2Xx4PbDmnI3DiePx4pgnuRZNQw9EG4hd2VxmOH8wuuUFNE1ofGWOBuMrf2Rn48c+9c42JsLrRiebNN8NtSQrCs3aljzp5HmwzsS3Ma53suTrljzSUOumv6MGocMj6eqmja1EGIC+EAWy048+GdlSVbIwHNMguDpnqQLAZkcSbrLVFXXQuHWSScxchw4+qgVe15n3D3e4C2VvJV4f06a36k19BIaWXdnm2qhr5Dh0bl4nifBQEIXajHpSRviqVAhCExJvg5ONeoeIp1pXIaPQj3Xcktjr6pi90oBRRJKYAnGkhRG5ZJ1j+5I0SiSCnoiowdqnGOtmkaJJkZ5p2MqJHJfJSWOvwVUkOiQDZLYU3G0FPtOipkWIdBTtr5/P4poapTNLqloYeI4c17gHBMOqDom+tseCVQkFkrBa3zdPQvF8+aidaD3DTyXj5MjZQ4N7MLONbRv10pDrXlkt/jKaBAH1jj3DuXm0HfnZcs+sf94qKvXRj8KPJzXxMXJrkb+OqTZSYtnyObiAy4d/gpJ2HPYHBe/AEX9EPJBbNoXqiitXrU/PSPZ7bHN8QmE6afAyPeKu9j1DA0sPE+fcqNwXrHkG4KTJj640LOPUqN7DCwDtE2GVznfUZa8P4Jup2LE4c+8XFvxWcg3jmAsbHxGnglu3nqLWBDfAe+y5nlNQpXF/cxrBlXDEbR2OIxfHne1jx0vb3qLsmEOmY118N87cBzTFTVvkdikcXHTNSth1YjmjedA7PwOS31kWJ27dGn4lDfk30pMbQ4Hnwtw0amSMWRuchbMixA5f004qVWPa9ocDq2128sh/H4qHUuszEBe5IwnX3arz0La+pyiurnuBDXG5GYsdBe2XI3VXUQsLCHZXFwbhxzz/h3KdIMRJzaW8T6DXyJUHaLAGnIXIy08ye7j7l1MOzSRsxqqSM6QrPZtCL4pQbW7LTlfTM8bd3FI2Q0FxNrkC48fAqyfWYxphuCM+OVh88yFsyzl8q/s0ZJPhCOqg/uWep/wByFDs39Eev80Kro/2f5/JV0/VmiCdheWm4AORFiLjMWvnxUVrz3p9knBUNHqx8c040pphCULJGSLBTgF9E31ad6u2maVgLawpy6Qx6dYL99vNIxkOMj7k9Gc+aaaU4Da4CrYyJLH8/hmnA/vURr78wngP4qtxHTJTHn5snDKfeobXH5KU1/qq3Amx6SQgeKhEnUp9smdiRrbP5yTEzSDZwt8PXjqniqFbH4pAQnQzMWKhx5DLn5pxsuaHH0JTOSbR+ul+0f98qOn6/62T7R/3imF6SPCPMS5ZoNn1zSGjFYgAW4evH+qtoZwbG58RkPnT0WJTsVS9vsuIWXJpFLdGaeBSNwSDe4ytnxuMr6qqrdhNeSWXaSSbZYbZ3uq+m2+9os4BwuCTocvd7lZw7ZgfbESznc68bf1WXws2F3H7blPh5Mb+EpKnZMrL3aTna4zHuUFzCMiCFuI522aAQ4kkjPOxyA5Kf9CY614wbZ3ItmNf4p/PuHzxGWpa+ZGEptmSP9lvG2forWDdOZ3FoFrm5+e5a76OIx2cjw48T3aqXDMxow3PLgCTpx4rLl/Usr+RFUtXN8GJO6E2G+IX5HTPTNV1bsOoi9qMkc29of1XRI5QD2g6/A3GH+N+Kqdr7zuhIaIg/m0nK3MWvz92inDrdTOVJJ/YMepyydVZlKHbE0XZN8JFrEcDrkQrF234iMw/y9LZ8PwWpj2rE+NvWRdWXDNpGRve/aI+c1jNuxUli6N1n59lul7278lbjnDNOpY2n9Bk45JVKNMXPt6M37Jdlle2XL+Hoqitr3SE8ATewURKa0ngujDBCG6NUcUY8Ax1jcKd9JDrktJPIafy1UaOmJ17OV88uNlIxtabtz4Z/OaaVPgZiurH91+8V6kflB/f/AIW/ghJ0y/GyKNED85JTUy14IuDe3zp86J0O5LG0ejTHYynmPBUZoS22SNEk1o9Utt+ahxyJ/H/FI0SWRopcOPqpMNsWLA7Da174rWt33SaeJzzaNjnG17NBdlpoBfkutTO/7Lf/APED3fVLGdE7wa11rfUP0/bjVssCUoxvkzR1LcJSrgzlSx8ZAexzXEA2cC020vYjx9E8Nnzn/wBE3+W/jrwWj6VT/wBaz7CP/Ul/mt9vVtZ9LSOnYGlzcAAde3acG8COaI6eNyt8ES1Mko0vmOQt2bUf3E3+W/8ABLp6OV4uyN7wDbstLh4XA1zV+zpMqTl1UP73+5aLo3mtRSv5SyH0YwpI4ITklFjTz5IQcpR+5z+oikjPba5p4YmkfG1winp5X5xxveBkS1riBxzt5ZLcdJ0QfTQ1LMwHD/DI24PqG+qs9zmtp6SnaRZ07sXm9rnj0Y0eilaT9xxvb1Ies/aU63vg5lNA5h7cbmHUYmlt/C/JJjc+Q4WMLyODQSbDuAvYZLXdLTyJae36MnxYnOjaBsUE9ZJk0AtB/VYMT7c7nLyS+WXi9A/mf2fErd9v5MXURSMIEjHMJ0DgQSPMLxjueXx/kuhdJlGHwR1Dc8BsT+pINe/tBnqqboyoY5Z5JHgOMQBaDzcSMVu7D71EtM1k6ETDUp4nkfY4tVbs1znyPbRVLml7yHCCUtIxHMENzCpZIy0lrgWkGxBFiDyIOYK+hN/ekWu2fWYDQg0Yw/nTivJcAuwvBwMIJLcJGdu9c/6Xd7tnbQ6t9LFJ1zD2pi0MD47HsEXxOINiCRlnzXYSpUcNu3Zz2np3vcGRsc9x0awFzj4AZlT6zd2tiYZJaOojYMy58MjWjxcW2C+gtxtjQbJ2V9Kez86YPpE7v7Z7OMRg8ABZttL3PFVXR10qyV9W6lqYYow9r3RlhdlhsSx+IkO7OI4stNFJBwGKMuIa0FznEBoaLkk5AADMk8lYf8v1n/1Kj/Jl/wBq6DvTu/FSbxUXUBoimqKaYNbbCxxmDXtAGguL24XXTulXfCbZlPFNCyN5fL1ZEmKwGB7rjCRn2QgD5vfsasYC801Q1rRiLjFIA0AXJJw5AC+asNmvr8IcyCeSM3OIRyOaRxIcBY6H3rT7X6Zq2pglp3QU4bLG+Jxb1mICRpYSO3a9jxXV+jL/AMHT/Yy/fkSSxxkqkiHFS5OJbP25JNfq6eWRzc3CNrn5G4zwi4GoXtVtN7bRvjNO7VolY5p5AgEDwue9a3/ht+trPs4fvSLSdNuwWVlEK2Gzn0xdiI4xYsMoPexzb92Fyz+SxdkVPTwOXFs+HrZeu6n+9jDhF+jm4C1uFwVFdtSCKOzSyQOJOHEQ4HmSRp4rqE//AMRH2Df9cKr3YrIvye5tPIxh6puAB+ANlFMesNTmASZ7m7gQ5paPZuAeUj6h4KOaVW8MhBY3JhFrEAkc7FU8jySSdTmrHed0Bq5jTYeqL+zhFmaDEWA6MxYsI5WVYtEMcIL4UWRio8IepWNJ7RsLFT43Bo0uMzwDh4+Giqk/9JNrWHLS3eiUWwasVLNfXjqeJITT38su5ePcOAskKUiUj26F4hMSamKVkl3N7EmVxo0/PNOwTZlrhYjW5+B5d/eqd0Zv381Lh2hkGSi4vrxCwOHodiOT1LX54rwhMG4GJpD2X4Zu80uOXLLjoeKqovTHr2XrXpnNJuiibPofZtY2LZcUz24mspWPLRa5AjBIzy9VXbpb409XUGGKndG4Rl+IhgyBaCOyb/2h6Kjk3yojsn6MJT1v0URYcD7Y+rw2xYba8brK9HG3IKWqMtQ/Azqnsvhc7tF0ZtYAngVqeWnFJ7HNjguEm077F30rvtXx/YR/6sq6LvJtRlNSmZ8fWNbgBblniIHEHmuRdIm3IKqsZLA/EwQsYTZze018jiO0Bwc31W/r99NkTxdVNLiYcN24JRmCCNBfUBRBpSnT5JyQfTjtPbkyu8u+kNTA6FlL1ZJacV2mwa4OOje5aPozd/2+b7SX/SZ/NQPpe7tsgP8ADUKFuJvRSU9HNFLIWvdJI4DA8izmNDcwLDMJY7T6pNcDzV4nGEWt1yaPduIV2yWwE5hpiJOoMbuyfQNS9tVg/KdBTNyawPeR4se1g8g13qsr0a70w0rZo6h+Frix7SGk3dYhw7IPAMUSLeOJ21xVvcREHuANiewIyxpsBfPI27yhZF0R9dr/AIIeGXiS223a92i46X7mamaBclsgA5nEyy0lZsGUbNbRwYceFjXFxwjUOkN7HU3Hms3vFvFQ1FdRymW8UONzzgf7QwuYLWucwPeoe/G+xkkjFFO9rA04i3EzE4nQ3F8gP3kOUFKUvXYFDI4wglxvv7m9pdkvfs8UtRbH1RiNjiGQsw3sLnJp8Vyjd6rqqefFTxuc8EscwNLgc8wQ3vC0G4m/AZ1ra2d7gcLmOcHPIOYcMgf1T6pyi3zgpqyYxkyU07hIcLSCx5FnEAjPMZ+I5KJuEulp1/0bHHJBzi43e/0DY/TJRSv+j1kL6d2Ixkm0kVw7D2jk5t+9thxKpem/cSlipjX00bYnNc1sjWdljw84Q4NGQcHFumoJvwU+q2huq+c1cjo+txF7hhnF33uS6IDC5189Mysl0sdJbK9gpaVrhAHB73uGEyOb7IDdQwa55kgZC2e5HMZ1ffd3W7CndHmHUgeLcW4Wu+C+athbEnrJhT0zMcjg4gYg0WaLntE2C6f0Z9KUENOKHaAPVsBYyQNxt6s/+uRozsBkCAcsjpnfbO3m3a2cZJ6QgyvBFo2yveRrgbjyY24HEcEAcy2RuzVUG1dnx1UQic+pgc0Y433aJmi/YcbZ87LvPSPvVFs6COWWn+kB8nVht2ixwOdftAjhbzXB6vfE1W2IK+o/NxsnhIbm7q4Y5A62Qu4+0TYZkldZ2/v7u7WsbHVSda1rsYBiqBZ1iL9lo4EoA5j0ib+wbRhjiio/o5ZJjLrsNxhc23ZaOd/Jdk6Mf/B0/wBjJ9+Rc+2/V7qmlnFMxvXmGQRWZUg9aWHq83ZDtW1yVtuP0i7Np9lw0s1QWzMje1zerlNi5zyMw21sxmgCr/4bfraz7OH70ivOjDeJrq3aOzJiC11RVSRB2hBleJWW48HW/bWJ6FN6qSgkqXVchjEjImtsx77lpeT7ANtQspUbcdFtKStpnZiqkmjOYxNMjnAEa2c02I5EoA7rvzsgUm709M03bG3C0/qmcFt+/CQD3r5tIXd+kHpK2bV7MnghmcZpGMswxyAg4mOILi22VjnfguEoAEIQgAQhCABCEIAEIQgDS1dKQokkK19ZRDuVLPT2K5kMtnZlBMqYJXx9phtnmOCsIJWyZssx5OYJNjf4eSjyw6jzUMtsbhW7SK7cPYuGzXOFwAdy4HwPFLdzufn4qDS1+K0crcWeRGRClVLXRfrNOl8yMuKrcadF8Z2rHGOslXPzqmGyAr0Puooex6/vXo7k0CvMWvqiiSRi5lKEijGS68xKKCyW6W2pSjLf8fBRLJTTfRRQWSsV9R5r1MNd7k5iyUUSLaOaHOvoiM3STzQSYmp9t37TviU2nKn23ftO+JTa6q4PPPkEIQpIBCEIAEIQgAQhCABCEIAEIQgAQhCABCEIAEIQgD//2Q=="/>
          <p:cNvSpPr>
            <a:spLocks noChangeAspect="1" noChangeArrowheads="1"/>
          </p:cNvSpPr>
          <p:nvPr/>
        </p:nvSpPr>
        <p:spPr bwMode="auto">
          <a:xfrm>
            <a:off x="155575" y="-7921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0" name="AutoShape 18" descr="data:image/jpeg;base64,/9j/4AAQSkZJRgABAQAAAQABAAD/2wCEAAkGBxITEhUSEhIWFRUXFxcVGBgXGBgXFxgYGBcXFxgaGhgaHSggGBolHRgVITEhJSkrLi4uGB8zODMtNygtLisBCgoKDg0OGxAQGy0lHyUtLS0tLS0vLS0tLS0tLS0tLS0tLS0tLS0tLS8tLS0tLS0tLS0tLS0tLS0tLS0tLS0tLf/AABEIAK4BIQMBIgACEQEDEQH/xAAcAAABBQEBAQAAAAAAAAAAAAAAAgMEBQYHAQj/xABIEAABAwIDBAcEBQkGBgMAAAABAAIDBBESITEFBkFRBxMiYXGBkTKhsfAUM3Oy0RUjUmJyosHh8UJTkpOz0ggWJCU1QzZUZP/EABoBAAIDAQEAAAAAAAAAAAAAAAACAQMEBQb/xAAtEQACAgEDAgQFBAMAAAAAAAAAAQIRAwQhMRJBExRRcSIyYaHwBSOBkUJisf/aAAwDAQACEQMRAD8Az1XUGxWC2iwh1zxzXQZKcnVZreygwhsgGV8J88wubpZpSr1OrqY3D2MwhekLxdE5gIQhAApsn1fkFDsp0g/N+QSS7FuPh+xBXqF7ZOVgAher0NUEpFhQ7QdFfBbPVWEO2Te73E8gqIBeSOVUsUZM0RyyijQ/8xAEZZcc1P2mMURkaciLjzWLWl2dM80L2kGwka1h54jmBzsqcuFQpr1LcWdzbTIcdAW4H/pEWCtHkhpBvyVttLZ+EU7ebmj91RduxYbC6o8XraNEYdCMPL7R8T8UlKm9o+J+KSumuDjvkEIQpIBCEIAEIASpY3NNnNLTycCD6FACUKRVUUsYaZIpGB4JYXsc3EBa+G4GLUacwo9kACEWQgAQhCABCEIAEIQgAQhCAOuiNx0aT4BMbS2HLKwxuaGtcNSbnnkBxW5LRawHomnQW0BJXj4693aVHonjVbnP6LceBubwX8bHIenFSqjdKkcPqQP2bt+C1UjTxSXU/EG/NX+dyt25MTwIcdKOe1+4LTnDIWn9F+Y9RmFmtobt1UObonFv6Te0PdmPRdenc1ntODVVVW22NyY3Ee/T0W3Drs3uvzuUT0mN8bGR6L91odoVckM7pGtZA+YdWQHFzXxNtmDlZ7vcrberdCmZs1ldS/SmYpGxdTUtaJDckAtDRmbjvv5LU9Hu1I2Vkk07mRYqd7A42GeOMgX46H0VltbaUH0aFtRUsrp46iOZrmNHYax7HOF7DUNI8xyXTWeMo2zG8Eoy6Uck2luFtCCITS01m9kOtJGXMLyAzrGg3ZiJGvPOy1e93RqKamo46eCWWrncxrn9ZHhxlj3ujEdxl2XHHoAw3Oa1O+tU18Ve+CekIqo2MayOK9TJ2cJEzy4YcPAkZKPU71UtPtLZcr3gsZRmCR4BPVPc0AXy5ix5AlXKcXwyhwmlbRzTaG4lfDJDE+C7p3dXEWyMcxzxqzGDZrhY5G2h5J8dHu0usZEaYh72veLvZZrY3BrnPdezW3ORvnwW6pdt0dJHs+kdWQzuZXvqXyxvxxxxky2JfbJxxi473JrZW9tOdo7XbJPEW1TcEEs/apzgD2tY88IyHDuyKmiE2cz27sWoo5OqqIsDiMTcw5rm8HNc02cFVErb9Ju1WSupYWTQS9RDgJpo8ELC635thxHG0YciLa+mJQMxUR1B4re1bgaOhj/Sey/ksHC25C1GzK9sslKwX/Nk3vp5LJqo3T9N/szTpnSa9TZbUgL5IHNHZjddx04WyWa22LzOPLRa59SCMisvts3fcarm6du6Z0JmBn9p37R+KQlz+079o/EpC7y4OC+QQhCkgEIQgDV9F2x/pO0oGuaSyMmofYX7MXaAtqbvwC3et7v5SiofsjaNXTyM6x7aeoiLcDw7GTGCHDIXxHMZjxXNN2955aJlS2FoD6iMRdbdwkibmT1ZGhNxn+qFYQ7/ANV9F+izf9QBPHUMkle90jXMc1waCSez2SPBxQB2lm04JNvyU7mzulhp3WxOaYAHtgc7q2WuCRhueYKwG7+41DPA+t6qZ8clT1McRnihdGwZPke91g9wIcQ0cLZarNRdIk7dqO2oIo+se0MdHd2AswNZa+oPYab805S9IIaHxOoKd9MZm1EcBLw2GVoAu0jUE3JBH9o8CUAX9HuBs6Nu0ZKiaWSKjljLXxOaS+JzGyYchYuOIMvlnyXLqktxuwAhmJ2AHUNucIPfay08u/lQ+GthfFF/1rmueWgtwYQ0AMaDawDQM7lZRAAhCEACEIQAIQhAAhCEAfSjn8gAmJ5Ba7nZDUk2CydXvRK7KNoYOep96qZ6h7zd7i7xK8bi/Tp8ydHpOpGqrNvwMyYA48x+J08lT1O8MzgWsAjb3Zn1VMUqNy3w0mOHa/cWxTruN3Ek95SerAQ5xQxpWkAcEprV6E62O/BQ2AMCWYmuyIuO9FgMinY/RI2MVFVu5A7MNLTzabe7RUs+7UjTdpDx6HQ+S3OHkvBGDwTw1M49yqWnhLsc4raXBF22Fr72z/Hj5KruusTU4IsRce5U1Xu3C7RmA82/hotWLWR/yMuXRt7xME1pKs9jHDIDprbxV1Luw9vsWcPQ/gmfyO4ZlpBCslqISVISGmlB2ywFS5NscXkgpcTBbNNSksIcM1mVdjWY6qHbf+074lNpypdd7jzc4+pKbXVXBw3yCEIUkAhCEACEIQAIQhAAhCEACEIQAIQhAAhCEACEIQB0EuKMS8SWrjnoR5qMCGp1tkrJEMZmpAhSQM1IY1I2ShEcY4Z+KcLXar0G2SUBfRI2MNgHknBHdKaxORu9FDZNBECFIYEgDlZOscqpMdDmAJBjCUw34pyx5Ku6GoilnJNmIaaqW5hvkvRCm66I6SsqNmA5gWPd+CrKrZT+Fj52WoDDySjELZj3J46hxEeKLOJVIs9w5OcPeU2n9oD87J9o/wC8UwvSR4R5mXLPQF7gXgKcZJZDIEYDa6SpLC6QhoAHz7ypMGzeLsxnax1t320SvIo8kOSXJWkIWhipQNMI8RfLjlw4J19K05uDcxllwVL1MU+Ct5kjMoV0+kiJINhnqNPIKN+Tg49l2XM6eSsWaPcbxEVyE/VUj2Gzh6ZphWJpq0MmnwCEIUkghCEACEIQAIQhAHQhFzRhASmIcFxj0QNclBIATrGhQwHozpmpDRlmowyTgebZ+iraGQ8xt0to8kiJwSy7wSMYeA0Q4BIa080toSEoWClNTsbE71YAVbkkOkNRNtoU40pYtfIJxw8FW5DJCMHenAQlYfBLjtyVTkSeRPIcHNyIIK0ce2IrA2INsxh05hUIHJKa1Zs2OOSrK8uCOTk4Xto3qZzzmlP77lCUzaf18v2sn33KKSvb4/lXseYkqbEoTkURdoFKNM0AG5J0OVgPnP0UuSQpCBUqGve3vGmacMLdC0g8Tcm54ZcE1JTcjYW4/ilbjLZkbMnU21GAgua4c7G/xT/5Sjzs4jtXF7+f9FWRbNkcCWi4AueGSjSRObqCFV4OOT2ZX4cGzSU+1YCD1gF/1Rb1ySnV1MCSxwBtl2b6Z2tbxWXuvUvlIXyyHgj6st9p7QicHBoJLuPAeF1TJVl6Wq/HBQVIsjBRWwmy8ITzMlLi2Y58jY25uI0zy4201splNR5GbSK5C1tJujctL3WvmdMhe2fLPK6TtbdlrXHq3eHEHTjxWda7C5dNlHmcd1ZlEJ2ogLDhJB7xomlqTsvBCEKQOgtJXoYdV4xqdFlxmeiEXXocfBLISQFACwE6xyZbnl8U61neoZI+33KRF3KPHkpDCqpDIkMTsZHJMMcnb8lSyxEhrk6Hf0UVje9PRsP9lVSSGTFnPxXmEr1j+5P4slW20MexvTrQmGSWytqnHEAj196qktxh0WXoNkkPB4pLW5pKIOF7V+vm+1k++5R2Osb6qw2hh66UYST1sn33KOaV5zDCBwXs4yXSrPJS+ZjsdUy/s2+CW2pueye61gclBmhc09oWTYR0Ji0i5kjcOHeCOBtxThbiGlrDjYcsgqhlQ8aOI804K6S98WenBVvFIVwZbw0biPawnI92Z5clbGnBHVuDXC9zfLPjY+SzB2lLre3HLwXn0iV+IhxyGduXzZUTwTlu2kVyxyfcVtikbFJha6/Pu7ifCygBPupn8Wu87psZHmtcNlV2Xx4PbDmnI3DiePx4pgnuRZNQw9EG4hd2VxmOH8wuuUFNE1ofGWOBuMrf2Rn48c+9c42JsLrRiebNN8NtSQrCs3aljzp5HmwzsS3Ma53suTrljzSUOumv6MGocMj6eqmja1EGIC+EAWy048+GdlSVbIwHNMguDpnqQLAZkcSbrLVFXXQuHWSScxchw4+qgVe15n3D3e4C2VvJV4f06a36k19BIaWXdnm2qhr5Dh0bl4nifBQEIXajHpSRviqVAhCExJvg5ONeoeIp1pXIaPQj3Xcktjr6pi90oBRRJKYAnGkhRG5ZJ1j+5I0SiSCnoiowdqnGOtmkaJJkZ5p2MqJHJfJSWOvwVUkOiQDZLYU3G0FPtOipkWIdBTtr5/P4poapTNLqloYeI4c17gHBMOqDom+tseCVQkFkrBa3zdPQvF8+aidaD3DTyXj5MjZQ4N7MLONbRv10pDrXlkt/jKaBAH1jj3DuXm0HfnZcs+sf94qKvXRj8KPJzXxMXJrkb+OqTZSYtnyObiAy4d/gpJ2HPYHBe/AEX9EPJBbNoXqiitXrU/PSPZ7bHN8QmE6afAyPeKu9j1DA0sPE+fcqNwXrHkG4KTJj640LOPUqN7DCwDtE2GVznfUZa8P4Jup2LE4c+8XFvxWcg3jmAsbHxGnglu3nqLWBDfAe+y5nlNQpXF/cxrBlXDEbR2OIxfHne1jx0vb3qLsmEOmY118N87cBzTFTVvkdikcXHTNSth1YjmjedA7PwOS31kWJ27dGn4lDfk30pMbQ4Hnwtw0amSMWRuchbMixA5f004qVWPa9ocDq2128sh/H4qHUuszEBe5IwnX3arz0La+pyiurnuBDXG5GYsdBe2XI3VXUQsLCHZXFwbhxzz/h3KdIMRJzaW8T6DXyJUHaLAGnIXIy08ye7j7l1MOzSRsxqqSM6QrPZtCL4pQbW7LTlfTM8bd3FI2Q0FxNrkC48fAqyfWYxphuCM+OVh88yFsyzl8q/s0ZJPhCOqg/uWep/wByFDs39Eev80Kro/2f5/JV0/VmiCdheWm4AORFiLjMWvnxUVrz3p9knBUNHqx8c040pphCULJGSLBTgF9E31ad6u2maVgLawpy6Qx6dYL99vNIxkOMj7k9Gc+aaaU4Da4CrYyJLH8/hmnA/vURr78wngP4qtxHTJTHn5snDKfeobXH5KU1/qq3Amx6SQgeKhEnUp9smdiRrbP5yTEzSDZwt8PXjqniqFbH4pAQnQzMWKhx5DLn5pxsuaHH0JTOSbR+ul+0f98qOn6/62T7R/3imF6SPCPMS5ZoNn1zSGjFYgAW4evH+qtoZwbG58RkPnT0WJTsVS9vsuIWXJpFLdGaeBSNwSDe4ytnxuMr6qqrdhNeSWXaSSbZYbZ3uq+m2+9os4BwuCTocvd7lZw7ZgfbESznc68bf1WXws2F3H7blPh5Mb+EpKnZMrL3aTna4zHuUFzCMiCFuI522aAQ4kkjPOxyA5Kf9CY614wbZ3ItmNf4p/PuHzxGWpa+ZGEptmSP9lvG2forWDdOZ3FoFrm5+e5a76OIx2cjw48T3aqXDMxow3PLgCTpx4rLl/Usr+RFUtXN8GJO6E2G+IX5HTPTNV1bsOoi9qMkc29of1XRI5QD2g6/A3GH+N+Kqdr7zuhIaIg/m0nK3MWvz92inDrdTOVJJ/YMepyydVZlKHbE0XZN8JFrEcDrkQrF234iMw/y9LZ8PwWpj2rE+NvWRdWXDNpGRve/aI+c1jNuxUli6N1n59lul7278lbjnDNOpY2n9Bk45JVKNMXPt6M37Jdlle2XL+Hoqitr3SE8ATewURKa0ngujDBCG6NUcUY8Ax1jcKd9JDrktJPIafy1UaOmJ17OV88uNlIxtabtz4Z/OaaVPgZiurH91+8V6kflB/f/AIW/ghJ0y/GyKNED85JTUy14IuDe3zp86J0O5LG0ejTHYynmPBUZoS22SNEk1o9Utt+ahxyJ/H/FI0SWRopcOPqpMNsWLA7Da174rWt33SaeJzzaNjnG17NBdlpoBfkutTO/7Lf/APED3fVLGdE7wa11rfUP0/bjVssCUoxvkzR1LcJSrgzlSx8ZAexzXEA2cC020vYjx9E8Nnzn/wBE3+W/jrwWj6VT/wBaz7CP/Ul/mt9vVtZ9LSOnYGlzcAAde3acG8COaI6eNyt8ES1Mko0vmOQt2bUf3E3+W/8ABLp6OV4uyN7wDbstLh4XA1zV+zpMqTl1UP73+5aLo3mtRSv5SyH0YwpI4ITklFjTz5IQcpR+5z+oikjPba5p4YmkfG1winp5X5xxveBkS1riBxzt5ZLcdJ0QfTQ1LMwHD/DI24PqG+qs9zmtp6SnaRZ07sXm9rnj0Y0eilaT9xxvb1Ies/aU63vg5lNA5h7cbmHUYmlt/C/JJjc+Q4WMLyODQSbDuAvYZLXdLTyJae36MnxYnOjaBsUE9ZJk0AtB/VYMT7c7nLyS+WXi9A/mf2fErd9v5MXURSMIEjHMJ0DgQSPMLxjueXx/kuhdJlGHwR1Dc8BsT+pINe/tBnqqboyoY5Z5JHgOMQBaDzcSMVu7D71EtM1k6ETDUp4nkfY4tVbs1znyPbRVLml7yHCCUtIxHMENzCpZIy0lrgWkGxBFiDyIOYK+hN/ekWu2fWYDQg0Yw/nTivJcAuwvBwMIJLcJGdu9c/6Xd7tnbQ6t9LFJ1zD2pi0MD47HsEXxOINiCRlnzXYSpUcNu3Zz2np3vcGRsc9x0awFzj4AZlT6zd2tiYZJaOojYMy58MjWjxcW2C+gtxtjQbJ2V9Kez86YPpE7v7Z7OMRg8ABZttL3PFVXR10qyV9W6lqYYow9r3RlhdlhsSx+IkO7OI4stNFJBwGKMuIa0FznEBoaLkk5AADMk8lYf8v1n/1Kj/Jl/wBq6DvTu/FSbxUXUBoimqKaYNbbCxxmDXtAGguL24XXTulXfCbZlPFNCyN5fL1ZEmKwGB7rjCRn2QgD5vfsasYC801Q1rRiLjFIA0AXJJw5AC+asNmvr8IcyCeSM3OIRyOaRxIcBY6H3rT7X6Zq2pglp3QU4bLG+Jxb1mICRpYSO3a9jxXV+jL/AMHT/Yy/fkSSxxkqkiHFS5OJbP25JNfq6eWRzc3CNrn5G4zwi4GoXtVtN7bRvjNO7VolY5p5AgEDwue9a3/ht+trPs4fvSLSdNuwWVlEK2Gzn0xdiI4xYsMoPexzb92Fyz+SxdkVPTwOXFs+HrZeu6n+9jDhF+jm4C1uFwVFdtSCKOzSyQOJOHEQ4HmSRp4rqE//AMRH2Df9cKr3YrIvye5tPIxh6puAB+ANlFMesNTmASZ7m7gQ5paPZuAeUj6h4KOaVW8MhBY3JhFrEAkc7FU8jySSdTmrHed0Bq5jTYeqL+zhFmaDEWA6MxYsI5WVYtEMcIL4UWRio8IepWNJ7RsLFT43Bo0uMzwDh4+Giqk/9JNrWHLS3eiUWwasVLNfXjqeJITT38su5ePcOAskKUiUj26F4hMSamKVkl3N7EmVxo0/PNOwTZlrhYjW5+B5d/eqd0Zv381Lh2hkGSi4vrxCwOHodiOT1LX54rwhMG4GJpD2X4Zu80uOXLLjoeKqovTHr2XrXpnNJuiibPofZtY2LZcUz24mspWPLRa5AjBIzy9VXbpb409XUGGKndG4Rl+IhgyBaCOyb/2h6Kjk3yojsn6MJT1v0URYcD7Y+rw2xYba8brK9HG3IKWqMtQ/Azqnsvhc7tF0ZtYAngVqeWnFJ7HNjguEm077F30rvtXx/YR/6sq6LvJtRlNSmZ8fWNbgBblniIHEHmuRdIm3IKqsZLA/EwQsYTZze018jiO0Bwc31W/r99NkTxdVNLiYcN24JRmCCNBfUBRBpSnT5JyQfTjtPbkyu8u+kNTA6FlL1ZJacV2mwa4OOje5aPozd/2+b7SX/SZ/NQPpe7tsgP8ADUKFuJvRSU9HNFLIWvdJI4DA8izmNDcwLDMJY7T6pNcDzV4nGEWt1yaPduIV2yWwE5hpiJOoMbuyfQNS9tVg/KdBTNyawPeR4se1g8g13qsr0a70w0rZo6h+Frix7SGk3dYhw7IPAMUSLeOJ21xVvcREHuANiewIyxpsBfPI27yhZF0R9dr/AIIeGXiS223a92i46X7mamaBclsgA5nEyy0lZsGUbNbRwYceFjXFxwjUOkN7HU3Hms3vFvFQ1FdRymW8UONzzgf7QwuYLWucwPeoe/G+xkkjFFO9rA04i3EzE4nQ3F8gP3kOUFKUvXYFDI4wglxvv7m9pdkvfs8UtRbH1RiNjiGQsw3sLnJp8Vyjd6rqqefFTxuc8EscwNLgc8wQ3vC0G4m/AZ1ra2d7gcLmOcHPIOYcMgf1T6pyi3zgpqyYxkyU07hIcLSCx5FnEAjPMZ+I5KJuEulp1/0bHHJBzi43e/0DY/TJRSv+j1kL6d2Ixkm0kVw7D2jk5t+9thxKpem/cSlipjX00bYnNc1sjWdljw84Q4NGQcHFumoJvwU+q2huq+c1cjo+txF7hhnF33uS6IDC5189Mysl0sdJbK9gpaVrhAHB73uGEyOb7IDdQwa55kgZC2e5HMZ1ffd3W7CndHmHUgeLcW4Wu+C+athbEnrJhT0zMcjg4gYg0WaLntE2C6f0Z9KUENOKHaAPVsBYyQNxt6s/+uRozsBkCAcsjpnfbO3m3a2cZJ6QgyvBFo2yveRrgbjyY24HEcEAcy2RuzVUG1dnx1UQic+pgc0Y433aJmi/YcbZ87LvPSPvVFs6COWWn+kB8nVht2ixwOdftAjhbzXB6vfE1W2IK+o/NxsnhIbm7q4Y5A62Qu4+0TYZkldZ2/v7u7WsbHVSda1rsYBiqBZ1iL9lo4EoA5j0ib+wbRhjiio/o5ZJjLrsNxhc23ZaOd/Jdk6Mf/B0/wBjJ9+Rc+2/V7qmlnFMxvXmGQRWZUg9aWHq83ZDtW1yVtuP0i7Np9lw0s1QWzMje1zerlNi5zyMw21sxmgCr/4bfraz7OH70ivOjDeJrq3aOzJiC11RVSRB2hBleJWW48HW/bWJ6FN6qSgkqXVchjEjImtsx77lpeT7ANtQspUbcdFtKStpnZiqkmjOYxNMjnAEa2c02I5EoA7rvzsgUm709M03bG3C0/qmcFt+/CQD3r5tIXd+kHpK2bV7MnghmcZpGMswxyAg4mOILi22VjnfguEoAEIQgAQhCABCEIAEIQgDS1dKQokkK19ZRDuVLPT2K5kMtnZlBMqYJXx9phtnmOCsIJWyZssx5OYJNjf4eSjyw6jzUMtsbhW7SK7cPYuGzXOFwAdy4HwPFLdzufn4qDS1+K0crcWeRGRClVLXRfrNOl8yMuKrcadF8Z2rHGOslXPzqmGyAr0Puooex6/vXo7k0CvMWvqiiSRi5lKEijGS68xKKCyW6W2pSjLf8fBRLJTTfRRQWSsV9R5r1MNd7k5iyUUSLaOaHOvoiM3STzQSYmp9t37TviU2nKn23ftO+JTa6q4PPPkEIQpIBCEIAEIQgAQhCABCEIAEIQgAQhCABCEIAEIQgD//2Q=="/>
          <p:cNvSpPr>
            <a:spLocks noChangeAspect="1" noChangeArrowheads="1"/>
          </p:cNvSpPr>
          <p:nvPr/>
        </p:nvSpPr>
        <p:spPr bwMode="auto">
          <a:xfrm>
            <a:off x="155575" y="-7921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2" name="AutoShape 20" descr="data:image/jpeg;base64,/9j/4AAQSkZJRgABAQAAAQABAAD/2wCEAAkGBxITEhUSEhIWFRUXFxcVGBgXGBgXFxgYGBcXFxgaGhgaHSggGBolHRgVITEhJSkrLi4uGB8zODMtNygtLisBCgoKDg0OGxAQGy0lHyUtLS0tLS0vLS0tLS0tLS0tLS0tLS0tLS0tLS8tLS0tLS0tLS0tLS0tLS0tLS0tLS0tLf/AABEIAK4BIQMBIgACEQEDEQH/xAAcAAABBQEBAQAAAAAAAAAAAAAAAgMEBQYHAQj/xABIEAABAwIDBAcEBQkGBgMAAAABAAIDBBESITEFBkFRBxMiYXGBkTKhsfAUM3Oy0RUjUmJyosHh8UJTkpOz0ggWJCU1QzZUZP/EABoBAAIDAQEAAAAAAAAAAAAAAAACAQMEBQb/xAAtEQACAgEDAgQFBAMAAAAAAAAAAQIRAwQhMRJBExRRcSIyYaHwBSOBkUJisf/aAAwDAQACEQMRAD8Az1XUGxWC2iwh1zxzXQZKcnVZreygwhsgGV8J88wubpZpSr1OrqY3D2MwhekLxdE5gIQhAApsn1fkFDsp0g/N+QSS7FuPh+xBXqF7ZOVgAher0NUEpFhQ7QdFfBbPVWEO2Te73E8gqIBeSOVUsUZM0RyyijQ/8xAEZZcc1P2mMURkaciLjzWLWl2dM80L2kGwka1h54jmBzsqcuFQpr1LcWdzbTIcdAW4H/pEWCtHkhpBvyVttLZ+EU7ebmj91RduxYbC6o8XraNEYdCMPL7R8T8UlKm9o+J+KSumuDjvkEIQpIBCEIAEIASpY3NNnNLTycCD6FACUKRVUUsYaZIpGB4JYXsc3EBa+G4GLUacwo9kACEWQgAQhCABCEIAEIQgAQhCAOuiNx0aT4BMbS2HLKwxuaGtcNSbnnkBxW5LRawHomnQW0BJXj4693aVHonjVbnP6LceBubwX8bHIenFSqjdKkcPqQP2bt+C1UjTxSXU/EG/NX+dyt25MTwIcdKOe1+4LTnDIWn9F+Y9RmFmtobt1UObonFv6Te0PdmPRdenc1ntODVVVW22NyY3Ee/T0W3Drs3uvzuUT0mN8bGR6L91odoVckM7pGtZA+YdWQHFzXxNtmDlZ7vcrberdCmZs1ldS/SmYpGxdTUtaJDckAtDRmbjvv5LU9Hu1I2Vkk07mRYqd7A42GeOMgX46H0VltbaUH0aFtRUsrp46iOZrmNHYax7HOF7DUNI8xyXTWeMo2zG8Eoy6Uck2luFtCCITS01m9kOtJGXMLyAzrGg3ZiJGvPOy1e93RqKamo46eCWWrncxrn9ZHhxlj3ujEdxl2XHHoAw3Oa1O+tU18Ve+CekIqo2MayOK9TJ2cJEzy4YcPAkZKPU71UtPtLZcr3gsZRmCR4BPVPc0AXy5ix5AlXKcXwyhwmlbRzTaG4lfDJDE+C7p3dXEWyMcxzxqzGDZrhY5G2h5J8dHu0usZEaYh72veLvZZrY3BrnPdezW3ORvnwW6pdt0dJHs+kdWQzuZXvqXyxvxxxxky2JfbJxxi473JrZW9tOdo7XbJPEW1TcEEs/apzgD2tY88IyHDuyKmiE2cz27sWoo5OqqIsDiMTcw5rm8HNc02cFVErb9Ju1WSupYWTQS9RDgJpo8ELC635thxHG0YciLa+mJQMxUR1B4re1bgaOhj/Sey/ksHC25C1GzK9sslKwX/Nk3vp5LJqo3T9N/szTpnSa9TZbUgL5IHNHZjddx04WyWa22LzOPLRa59SCMisvts3fcarm6du6Z0JmBn9p37R+KQlz+079o/EpC7y4OC+QQhCkgEIQgDV9F2x/pO0oGuaSyMmofYX7MXaAtqbvwC3et7v5SiofsjaNXTyM6x7aeoiLcDw7GTGCHDIXxHMZjxXNN2955aJlS2FoD6iMRdbdwkibmT1ZGhNxn+qFYQ7/ANV9F+izf9QBPHUMkle90jXMc1waCSez2SPBxQB2lm04JNvyU7mzulhp3WxOaYAHtgc7q2WuCRhueYKwG7+41DPA+t6qZ8clT1McRnihdGwZPke91g9wIcQ0cLZarNRdIk7dqO2oIo+se0MdHd2AswNZa+oPYab805S9IIaHxOoKd9MZm1EcBLw2GVoAu0jUE3JBH9o8CUAX9HuBs6Nu0ZKiaWSKjljLXxOaS+JzGyYchYuOIMvlnyXLqktxuwAhmJ2AHUNucIPfay08u/lQ+GthfFF/1rmueWgtwYQ0AMaDawDQM7lZRAAhCEACEIQAIQhAAhCEAfSjn8gAmJ5Ba7nZDUk2CydXvRK7KNoYOep96qZ6h7zd7i7xK8bi/Tp8ydHpOpGqrNvwMyYA48x+J08lT1O8MzgWsAjb3Zn1VMUqNy3w0mOHa/cWxTruN3Ek95SerAQ5xQxpWkAcEprV6E62O/BQ2AMCWYmuyIuO9FgMinY/RI2MVFVu5A7MNLTzabe7RUs+7UjTdpDx6HQ+S3OHkvBGDwTw1M49yqWnhLsc4raXBF22Fr72z/Hj5KruusTU4IsRce5U1Xu3C7RmA82/hotWLWR/yMuXRt7xME1pKs9jHDIDprbxV1Luw9vsWcPQ/gmfyO4ZlpBCslqISVISGmlB2ywFS5NscXkgpcTBbNNSksIcM1mVdjWY6qHbf+074lNpypdd7jzc4+pKbXVXBw3yCEIUkAhCEACEIQAIQhAAhCEACEIQAIQhAAhCEACEIQB0EuKMS8SWrjnoR5qMCGp1tkrJEMZmpAhSQM1IY1I2ShEcY4Z+KcLXar0G2SUBfRI2MNgHknBHdKaxORu9FDZNBECFIYEgDlZOscqpMdDmAJBjCUw34pyx5Ku6GoilnJNmIaaqW5hvkvRCm66I6SsqNmA5gWPd+CrKrZT+Fj52WoDDySjELZj3J46hxEeKLOJVIs9w5OcPeU2n9oD87J9o/wC8UwvSR4R5mXLPQF7gXgKcZJZDIEYDa6SpLC6QhoAHz7ypMGzeLsxnax1t320SvIo8kOSXJWkIWhipQNMI8RfLjlw4J19K05uDcxllwVL1MU+Ct5kjMoV0+kiJINhnqNPIKN+Tg49l2XM6eSsWaPcbxEVyE/VUj2Gzh6ZphWJpq0MmnwCEIUkghCEACEIQAIQhAHQhFzRhASmIcFxj0QNclBIATrGhQwHozpmpDRlmowyTgebZ+iraGQ8xt0to8kiJwSy7wSMYeA0Q4BIa080toSEoWClNTsbE71YAVbkkOkNRNtoU40pYtfIJxw8FW5DJCMHenAQlYfBLjtyVTkSeRPIcHNyIIK0ce2IrA2INsxh05hUIHJKa1Zs2OOSrK8uCOTk4Xto3qZzzmlP77lCUzaf18v2sn33KKSvb4/lXseYkqbEoTkURdoFKNM0AG5J0OVgPnP0UuSQpCBUqGve3vGmacMLdC0g8Tcm54ZcE1JTcjYW4/ilbjLZkbMnU21GAgua4c7G/xT/5Sjzs4jtXF7+f9FWRbNkcCWi4AueGSjSRObqCFV4OOT2ZX4cGzSU+1YCD1gF/1Rb1ySnV1MCSxwBtl2b6Z2tbxWXuvUvlIXyyHgj6st9p7QicHBoJLuPAeF1TJVl6Wq/HBQVIsjBRWwmy8ITzMlLi2Y58jY25uI0zy4201splNR5GbSK5C1tJujctL3WvmdMhe2fLPK6TtbdlrXHq3eHEHTjxWda7C5dNlHmcd1ZlEJ2ogLDhJB7xomlqTsvBCEKQOgtJXoYdV4xqdFlxmeiEXXocfBLISQFACwE6xyZbnl8U61neoZI+33KRF3KPHkpDCqpDIkMTsZHJMMcnb8lSyxEhrk6Hf0UVje9PRsP9lVSSGTFnPxXmEr1j+5P4slW20MexvTrQmGSWytqnHEAj196qktxh0WXoNkkPB4pLW5pKIOF7V+vm+1k++5R2Osb6qw2hh66UYST1sn33KOaV5zDCBwXs4yXSrPJS+ZjsdUy/s2+CW2pueye61gclBmhc09oWTYR0Ji0i5kjcOHeCOBtxThbiGlrDjYcsgqhlQ8aOI804K6S98WenBVvFIVwZbw0biPawnI92Z5clbGnBHVuDXC9zfLPjY+SzB2lLre3HLwXn0iV+IhxyGduXzZUTwTlu2kVyxyfcVtikbFJha6/Pu7ifCygBPupn8Wu87psZHmtcNlV2Xx4PbDmnI3DiePx4pgnuRZNQw9EG4hd2VxmOH8wuuUFNE1ofGWOBuMrf2Rn48c+9c42JsLrRiebNN8NtSQrCs3aljzp5HmwzsS3Ma53suTrljzSUOumv6MGocMj6eqmja1EGIC+EAWy048+GdlSVbIwHNMguDpnqQLAZkcSbrLVFXXQuHWSScxchw4+qgVe15n3D3e4C2VvJV4f06a36k19BIaWXdnm2qhr5Dh0bl4nifBQEIXajHpSRviqVAhCExJvg5ONeoeIp1pXIaPQj3Xcktjr6pi90oBRRJKYAnGkhRG5ZJ1j+5I0SiSCnoiowdqnGOtmkaJJkZ5p2MqJHJfJSWOvwVUkOiQDZLYU3G0FPtOipkWIdBTtr5/P4poapTNLqloYeI4c17gHBMOqDom+tseCVQkFkrBa3zdPQvF8+aidaD3DTyXj5MjZQ4N7MLONbRv10pDrXlkt/jKaBAH1jj3DuXm0HfnZcs+sf94qKvXRj8KPJzXxMXJrkb+OqTZSYtnyObiAy4d/gpJ2HPYHBe/AEX9EPJBbNoXqiitXrU/PSPZ7bHN8QmE6afAyPeKu9j1DA0sPE+fcqNwXrHkG4KTJj640LOPUqN7DCwDtE2GVznfUZa8P4Jup2LE4c+8XFvxWcg3jmAsbHxGnglu3nqLWBDfAe+y5nlNQpXF/cxrBlXDEbR2OIxfHne1jx0vb3qLsmEOmY118N87cBzTFTVvkdikcXHTNSth1YjmjedA7PwOS31kWJ27dGn4lDfk30pMbQ4Hnwtw0amSMWRuchbMixA5f004qVWPa9ocDq2128sh/H4qHUuszEBe5IwnX3arz0La+pyiurnuBDXG5GYsdBe2XI3VXUQsLCHZXFwbhxzz/h3KdIMRJzaW8T6DXyJUHaLAGnIXIy08ye7j7l1MOzSRsxqqSM6QrPZtCL4pQbW7LTlfTM8bd3FI2Q0FxNrkC48fAqyfWYxphuCM+OVh88yFsyzl8q/s0ZJPhCOqg/uWep/wByFDs39Eev80Kro/2f5/JV0/VmiCdheWm4AORFiLjMWvnxUVrz3p9knBUNHqx8c040pphCULJGSLBTgF9E31ad6u2maVgLawpy6Qx6dYL99vNIxkOMj7k9Gc+aaaU4Da4CrYyJLH8/hmnA/vURr78wngP4qtxHTJTHn5snDKfeobXH5KU1/qq3Amx6SQgeKhEnUp9smdiRrbP5yTEzSDZwt8PXjqniqFbH4pAQnQzMWKhx5DLn5pxsuaHH0JTOSbR+ul+0f98qOn6/62T7R/3imF6SPCPMS5ZoNn1zSGjFYgAW4evH+qtoZwbG58RkPnT0WJTsVS9vsuIWXJpFLdGaeBSNwSDe4ytnxuMr6qqrdhNeSWXaSSbZYbZ3uq+m2+9os4BwuCTocvd7lZw7ZgfbESznc68bf1WXws2F3H7blPh5Mb+EpKnZMrL3aTna4zHuUFzCMiCFuI522aAQ4kkjPOxyA5Kf9CY614wbZ3ItmNf4p/PuHzxGWpa+ZGEptmSP9lvG2forWDdOZ3FoFrm5+e5a76OIx2cjw48T3aqXDMxow3PLgCTpx4rLl/Usr+RFUtXN8GJO6E2G+IX5HTPTNV1bsOoi9qMkc29of1XRI5QD2g6/A3GH+N+Kqdr7zuhIaIg/m0nK3MWvz92inDrdTOVJJ/YMepyydVZlKHbE0XZN8JFrEcDrkQrF234iMw/y9LZ8PwWpj2rE+NvWRdWXDNpGRve/aI+c1jNuxUli6N1n59lul7278lbjnDNOpY2n9Bk45JVKNMXPt6M37Jdlle2XL+Hoqitr3SE8ATewURKa0ngujDBCG6NUcUY8Ax1jcKd9JDrktJPIafy1UaOmJ17OV88uNlIxtabtz4Z/OaaVPgZiurH91+8V6kflB/f/AIW/ghJ0y/GyKNED85JTUy14IuDe3zp86J0O5LG0ejTHYynmPBUZoS22SNEk1o9Utt+ahxyJ/H/FI0SWRopcOPqpMNsWLA7Da174rWt33SaeJzzaNjnG17NBdlpoBfkutTO/7Lf/APED3fVLGdE7wa11rfUP0/bjVssCUoxvkzR1LcJSrgzlSx8ZAexzXEA2cC020vYjx9E8Nnzn/wBE3+W/jrwWj6VT/wBaz7CP/Ul/mt9vVtZ9LSOnYGlzcAAde3acG8COaI6eNyt8ES1Mko0vmOQt2bUf3E3+W/8ABLp6OV4uyN7wDbstLh4XA1zV+zpMqTl1UP73+5aLo3mtRSv5SyH0YwpI4ITklFjTz5IQcpR+5z+oikjPba5p4YmkfG1winp5X5xxveBkS1riBxzt5ZLcdJ0QfTQ1LMwHD/DI24PqG+qs9zmtp6SnaRZ07sXm9rnj0Y0eilaT9xxvb1Ies/aU63vg5lNA5h7cbmHUYmlt/C/JJjc+Q4WMLyODQSbDuAvYZLXdLTyJae36MnxYnOjaBsUE9ZJk0AtB/VYMT7c7nLyS+WXi9A/mf2fErd9v5MXURSMIEjHMJ0DgQSPMLxjueXx/kuhdJlGHwR1Dc8BsT+pINe/tBnqqboyoY5Z5JHgOMQBaDzcSMVu7D71EtM1k6ETDUp4nkfY4tVbs1znyPbRVLml7yHCCUtIxHMENzCpZIy0lrgWkGxBFiDyIOYK+hN/ekWu2fWYDQg0Yw/nTivJcAuwvBwMIJLcJGdu9c/6Xd7tnbQ6t9LFJ1zD2pi0MD47HsEXxOINiCRlnzXYSpUcNu3Zz2np3vcGRsc9x0awFzj4AZlT6zd2tiYZJaOojYMy58MjWjxcW2C+gtxtjQbJ2V9Kez86YPpE7v7Z7OMRg8ABZttL3PFVXR10qyV9W6lqYYow9r3RlhdlhsSx+IkO7OI4stNFJBwGKMuIa0FznEBoaLkk5AADMk8lYf8v1n/1Kj/Jl/wBq6DvTu/FSbxUXUBoimqKaYNbbCxxmDXtAGguL24XXTulXfCbZlPFNCyN5fL1ZEmKwGB7rjCRn2QgD5vfsasYC801Q1rRiLjFIA0AXJJw5AC+asNmvr8IcyCeSM3OIRyOaRxIcBY6H3rT7X6Zq2pglp3QU4bLG+Jxb1mICRpYSO3a9jxXV+jL/AMHT/Yy/fkSSxxkqkiHFS5OJbP25JNfq6eWRzc3CNrn5G4zwi4GoXtVtN7bRvjNO7VolY5p5AgEDwue9a3/ht+trPs4fvSLSdNuwWVlEK2Gzn0xdiI4xYsMoPexzb92Fyz+SxdkVPTwOXFs+HrZeu6n+9jDhF+jm4C1uFwVFdtSCKOzSyQOJOHEQ4HmSRp4rqE//AMRH2Df9cKr3YrIvye5tPIxh6puAB+ANlFMesNTmASZ7m7gQ5paPZuAeUj6h4KOaVW8MhBY3JhFrEAkc7FU8jySSdTmrHed0Bq5jTYeqL+zhFmaDEWA6MxYsI5WVYtEMcIL4UWRio8IepWNJ7RsLFT43Bo0uMzwDh4+Giqk/9JNrWHLS3eiUWwasVLNfXjqeJITT38su5ePcOAskKUiUj26F4hMSamKVkl3N7EmVxo0/PNOwTZlrhYjW5+B5d/eqd0Zv381Lh2hkGSi4vrxCwOHodiOT1LX54rwhMG4GJpD2X4Zu80uOXLLjoeKqovTHr2XrXpnNJuiibPofZtY2LZcUz24mspWPLRa5AjBIzy9VXbpb409XUGGKndG4Rl+IhgyBaCOyb/2h6Kjk3yojsn6MJT1v0URYcD7Y+rw2xYba8brK9HG3IKWqMtQ/Azqnsvhc7tF0ZtYAngVqeWnFJ7HNjguEm077F30rvtXx/YR/6sq6LvJtRlNSmZ8fWNbgBblniIHEHmuRdIm3IKqsZLA/EwQsYTZze018jiO0Bwc31W/r99NkTxdVNLiYcN24JRmCCNBfUBRBpSnT5JyQfTjtPbkyu8u+kNTA6FlL1ZJacV2mwa4OOje5aPozd/2+b7SX/SZ/NQPpe7tsgP8ADUKFuJvRSU9HNFLIWvdJI4DA8izmNDcwLDMJY7T6pNcDzV4nGEWt1yaPduIV2yWwE5hpiJOoMbuyfQNS9tVg/KdBTNyawPeR4se1g8g13qsr0a70w0rZo6h+Frix7SGk3dYhw7IPAMUSLeOJ21xVvcREHuANiewIyxpsBfPI27yhZF0R9dr/AIIeGXiS223a92i46X7mamaBclsgA5nEyy0lZsGUbNbRwYceFjXFxwjUOkN7HU3Hms3vFvFQ1FdRymW8UONzzgf7QwuYLWucwPeoe/G+xkkjFFO9rA04i3EzE4nQ3F8gP3kOUFKUvXYFDI4wglxvv7m9pdkvfs8UtRbH1RiNjiGQsw3sLnJp8Vyjd6rqqefFTxuc8EscwNLgc8wQ3vC0G4m/AZ1ra2d7gcLmOcHPIOYcMgf1T6pyi3zgpqyYxkyU07hIcLSCx5FnEAjPMZ+I5KJuEulp1/0bHHJBzi43e/0DY/TJRSv+j1kL6d2Ixkm0kVw7D2jk5t+9thxKpem/cSlipjX00bYnNc1sjWdljw84Q4NGQcHFumoJvwU+q2huq+c1cjo+txF7hhnF33uS6IDC5189Mysl0sdJbK9gpaVrhAHB73uGEyOb7IDdQwa55kgZC2e5HMZ1ffd3W7CndHmHUgeLcW4Wu+C+athbEnrJhT0zMcjg4gYg0WaLntE2C6f0Z9KUENOKHaAPVsBYyQNxt6s/+uRozsBkCAcsjpnfbO3m3a2cZJ6QgyvBFo2yveRrgbjyY24HEcEAcy2RuzVUG1dnx1UQic+pgc0Y433aJmi/YcbZ87LvPSPvVFs6COWWn+kB8nVht2ixwOdftAjhbzXB6vfE1W2IK+o/NxsnhIbm7q4Y5A62Qu4+0TYZkldZ2/v7u7WsbHVSda1rsYBiqBZ1iL9lo4EoA5j0ib+wbRhjiio/o5ZJjLrsNxhc23ZaOd/Jdk6Mf/B0/wBjJ9+Rc+2/V7qmlnFMxvXmGQRWZUg9aWHq83ZDtW1yVtuP0i7Np9lw0s1QWzMje1zerlNi5zyMw21sxmgCr/4bfraz7OH70ivOjDeJrq3aOzJiC11RVSRB2hBleJWW48HW/bWJ6FN6qSgkqXVchjEjImtsx77lpeT7ANtQspUbcdFtKStpnZiqkmjOYxNMjnAEa2c02I5EoA7rvzsgUm709M03bG3C0/qmcFt+/CQD3r5tIXd+kHpK2bV7MnghmcZpGMswxyAg4mOILi22VjnfguEoAEIQgAQhCABCEIAEIQgDS1dKQokkK19ZRDuVLPT2K5kMtnZlBMqYJXx9phtnmOCsIJWyZssx5OYJNjf4eSjyw6jzUMtsbhW7SK7cPYuGzXOFwAdy4HwPFLdzufn4qDS1+K0crcWeRGRClVLXRfrNOl8yMuKrcadF8Z2rHGOslXPzqmGyAr0Puooex6/vXo7k0CvMWvqiiSRi5lKEijGS68xKKCyW6W2pSjLf8fBRLJTTfRRQWSsV9R5r1MNd7k5iyUUSLaOaHOvoiM3STzQSYmp9t37TviU2nKn23ftO+JTa6q4PPPkEIQpIBCEIAEIQgAQhCABCEIAEIQgAQhCABCEIAEIQgD//2Q=="/>
          <p:cNvSpPr>
            <a:spLocks noChangeAspect="1" noChangeArrowheads="1"/>
          </p:cNvSpPr>
          <p:nvPr/>
        </p:nvSpPr>
        <p:spPr bwMode="auto">
          <a:xfrm>
            <a:off x="155575" y="-7921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logcdn.com/hotsearch.aol.co.uk/media/2013/05/carproblems.jpg"/>
          <p:cNvPicPr>
            <a:picLocks noChangeAspect="1" noChangeArrowheads="1"/>
          </p:cNvPicPr>
          <p:nvPr/>
        </p:nvPicPr>
        <p:blipFill>
          <a:blip r:embed="rId2" cstate="screen"/>
          <a:srcRect/>
          <a:stretch>
            <a:fillRect/>
          </a:stretch>
        </p:blipFill>
        <p:spPr bwMode="auto">
          <a:xfrm>
            <a:off x="2508635" y="3124200"/>
            <a:ext cx="6635365" cy="3733800"/>
          </a:xfrm>
          <a:prstGeom prst="rect">
            <a:avLst/>
          </a:prstGeom>
          <a:noFill/>
          <a:effectLst>
            <a:softEdge rad="317500"/>
          </a:effectLst>
        </p:spPr>
      </p:pic>
      <p:sp>
        <p:nvSpPr>
          <p:cNvPr id="8" name="TextBox 7"/>
          <p:cNvSpPr txBox="1"/>
          <p:nvPr/>
        </p:nvSpPr>
        <p:spPr>
          <a:xfrm>
            <a:off x="3352800" y="304800"/>
            <a:ext cx="5715000" cy="2326791"/>
          </a:xfrm>
          <a:prstGeom prst="rect">
            <a:avLst/>
          </a:prstGeom>
          <a:noFill/>
        </p:spPr>
        <p:txBody>
          <a:bodyPr wrap="square" lIns="0" tIns="0" rIns="0" bIns="0" rtlCol="0">
            <a:spAutoFit/>
          </a:bodyPr>
          <a:lstStyle/>
          <a:p>
            <a:pPr>
              <a:lnSpc>
                <a:spcPct val="90000"/>
              </a:lnSpc>
            </a:pPr>
            <a:r>
              <a:rPr lang="en-US" sz="2400" spc="-20" dirty="0" smtClean="0">
                <a:solidFill>
                  <a:prstClr val="white"/>
                </a:solidFill>
              </a:rPr>
              <a:t>When </a:t>
            </a:r>
            <a:r>
              <a:rPr lang="en-US" sz="2400" spc="-20" dirty="0">
                <a:solidFill>
                  <a:prstClr val="white"/>
                </a:solidFill>
              </a:rPr>
              <a:t>something goes wrong our car, we are like detectives trying to figure out what it is.  Forensic techniques can be useful for that.    Our eyes are good for looking for evidence but some things are not always visible.  That’s where  scientific tools are used to help us see more.  </a:t>
            </a:r>
            <a:endParaRPr lang="en-US" sz="2400" dirty="0">
              <a:solidFill>
                <a:prstClr val="white"/>
              </a:solidFill>
            </a:endParaRPr>
          </a:p>
        </p:txBody>
      </p:sp>
      <p:pic>
        <p:nvPicPr>
          <p:cNvPr id="20490" name="Picture 10" descr="https://usercontent2.hubstatic.com/12297713.jpg"/>
          <p:cNvPicPr>
            <a:picLocks noChangeAspect="1" noChangeArrowheads="1"/>
          </p:cNvPicPr>
          <p:nvPr/>
        </p:nvPicPr>
        <p:blipFill>
          <a:blip r:embed="rId3" cstate="screen"/>
          <a:srcRect/>
          <a:stretch>
            <a:fillRect/>
          </a:stretch>
        </p:blipFill>
        <p:spPr bwMode="auto">
          <a:xfrm>
            <a:off x="0" y="0"/>
            <a:ext cx="3145101" cy="4724400"/>
          </a:xfrm>
          <a:prstGeom prst="rect">
            <a:avLst/>
          </a:prstGeom>
          <a:noFill/>
          <a:effectLst>
            <a:softEdge rad="127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1/16/Antifreeze_in_the_radiator.jpg"/>
          <p:cNvPicPr>
            <a:picLocks noChangeAspect="1" noChangeArrowheads="1"/>
          </p:cNvPicPr>
          <p:nvPr/>
        </p:nvPicPr>
        <p:blipFill>
          <a:blip r:embed="rId2" cstate="screen"/>
          <a:srcRect/>
          <a:stretch>
            <a:fillRect/>
          </a:stretch>
        </p:blipFill>
        <p:spPr bwMode="auto">
          <a:xfrm>
            <a:off x="0" y="1766"/>
            <a:ext cx="9144000" cy="68544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e90post.com/forums/attachment.php?attachmentid=944589&amp;stc=1&amp;d=1385244178"/>
          <p:cNvPicPr>
            <a:picLocks noChangeAspect="1" noChangeArrowheads="1"/>
          </p:cNvPicPr>
          <p:nvPr/>
        </p:nvPicPr>
        <p:blipFill>
          <a:blip r:embed="rId2" cstate="screen"/>
          <a:srcRect/>
          <a:stretch>
            <a:fillRect/>
          </a:stretch>
        </p:blipFill>
        <p:spPr bwMode="auto">
          <a:xfrm>
            <a:off x="0" y="3532"/>
            <a:ext cx="9144000" cy="68544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ecx.images-amazon.com/images/I/8142KVywyhL._SL1500_.jpg"/>
          <p:cNvPicPr>
            <a:picLocks noChangeAspect="1" noChangeArrowheads="1"/>
          </p:cNvPicPr>
          <p:nvPr/>
        </p:nvPicPr>
        <p:blipFill>
          <a:blip r:embed="rId2" cstate="screen"/>
          <a:srcRect/>
          <a:stretch>
            <a:fillRect/>
          </a:stretch>
        </p:blipFill>
        <p:spPr bwMode="auto">
          <a:xfrm>
            <a:off x="2783265" y="0"/>
            <a:ext cx="3577471"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chickenroadlabs.com/wp-content/uploads/2014/01/IMG_1413.jpg"/>
          <p:cNvPicPr>
            <a:picLocks noChangeAspect="1" noChangeArrowheads="1"/>
          </p:cNvPicPr>
          <p:nvPr/>
        </p:nvPicPr>
        <p:blipFill>
          <a:blip r:embed="rId2" cstate="screen"/>
          <a:srcRect/>
          <a:stretch>
            <a:fillRect/>
          </a:stretch>
        </p:blipFill>
        <p:spPr bwMode="auto">
          <a:xfrm>
            <a:off x="0" y="1766"/>
            <a:ext cx="9144000" cy="68544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ecx.images-amazon.com/images/I/71BwQrvGd9L._SL1500_.jpg"/>
          <p:cNvPicPr>
            <a:picLocks noChangeAspect="1" noChangeArrowheads="1"/>
          </p:cNvPicPr>
          <p:nvPr/>
        </p:nvPicPr>
        <p:blipFill>
          <a:blip r:embed="rId2" cstate="screen"/>
          <a:srcRect/>
          <a:stretch>
            <a:fillRect/>
          </a:stretch>
        </p:blipFill>
        <p:spPr bwMode="auto">
          <a:xfrm>
            <a:off x="359908" y="0"/>
            <a:ext cx="2799760" cy="6858000"/>
          </a:xfrm>
          <a:prstGeom prst="rect">
            <a:avLst/>
          </a:prstGeom>
          <a:noFill/>
        </p:spPr>
      </p:pic>
      <p:pic>
        <p:nvPicPr>
          <p:cNvPr id="3" name="Picture 4" descr="http://i5.walmartimages.com/dfw/dce07b8c-12f8/k2-_70a8b880-f275-4009-b77c-3e44d8361957.v1.jpg"/>
          <p:cNvPicPr>
            <a:picLocks noChangeAspect="1" noChangeArrowheads="1"/>
          </p:cNvPicPr>
          <p:nvPr/>
        </p:nvPicPr>
        <p:blipFill>
          <a:blip r:embed="rId3" cstate="screen"/>
          <a:srcRect/>
          <a:stretch>
            <a:fillRect/>
          </a:stretch>
        </p:blipFill>
        <p:spPr bwMode="auto">
          <a:xfrm>
            <a:off x="4106474" y="870519"/>
            <a:ext cx="4619625" cy="46196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tracer.drupalgardens.com/sites/g/files/g374106/f/media_crop/1191/public/201411/TP-2210CS_Cool_Seal_application_square.jpg"/>
          <p:cNvPicPr>
            <a:picLocks noChangeAspect="1" noChangeArrowheads="1"/>
          </p:cNvPicPr>
          <p:nvPr/>
        </p:nvPicPr>
        <p:blipFill>
          <a:blip r:embed="rId2" cstate="screen"/>
          <a:srcRect/>
          <a:stretch>
            <a:fillRect/>
          </a:stretch>
        </p:blipFill>
        <p:spPr bwMode="auto">
          <a:xfrm>
            <a:off x="1143001" y="0"/>
            <a:ext cx="6857999"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7" descr="forensic"/>
          <p:cNvPicPr>
            <a:picLocks noChangeAspect="1" noChangeArrowheads="1"/>
          </p:cNvPicPr>
          <p:nvPr/>
        </p:nvPicPr>
        <p:blipFill>
          <a:blip r:embed="rId2" cstate="screen"/>
          <a:srcRect l="10973" r="2916"/>
          <a:stretch>
            <a:fillRect/>
          </a:stretch>
        </p:blipFill>
        <p:spPr bwMode="auto">
          <a:xfrm>
            <a:off x="3657600" y="1752600"/>
            <a:ext cx="1968500" cy="3143250"/>
          </a:xfrm>
          <a:prstGeom prst="rect">
            <a:avLst/>
          </a:prstGeom>
          <a:noFill/>
          <a:ln w="9525">
            <a:noFill/>
            <a:miter lim="800000"/>
            <a:headEnd/>
            <a:tailEnd/>
          </a:ln>
          <a:effectLst>
            <a:softEdge rad="317500"/>
          </a:effectLst>
        </p:spPr>
      </p:pic>
      <p:pic>
        <p:nvPicPr>
          <p:cNvPr id="4098" name="Picture 2" descr="crimeSceneInv"/>
          <p:cNvPicPr>
            <a:picLocks noChangeAspect="1" noChangeArrowheads="1"/>
          </p:cNvPicPr>
          <p:nvPr/>
        </p:nvPicPr>
        <p:blipFill>
          <a:blip r:embed="rId3" cstate="screen"/>
          <a:srcRect/>
          <a:stretch>
            <a:fillRect/>
          </a:stretch>
        </p:blipFill>
        <p:spPr bwMode="auto">
          <a:xfrm>
            <a:off x="0" y="2286000"/>
            <a:ext cx="3395662" cy="4386262"/>
          </a:xfrm>
          <a:prstGeom prst="rect">
            <a:avLst/>
          </a:prstGeom>
          <a:noFill/>
          <a:ln w="9525">
            <a:noFill/>
            <a:miter lim="800000"/>
            <a:headEnd/>
            <a:tailEnd/>
          </a:ln>
          <a:effectLst>
            <a:softEdge rad="317500"/>
          </a:effectLst>
        </p:spPr>
      </p:pic>
      <p:pic>
        <p:nvPicPr>
          <p:cNvPr id="4099" name="Picture 4" descr="csi-meat"/>
          <p:cNvPicPr>
            <a:picLocks noChangeAspect="1" noChangeArrowheads="1"/>
          </p:cNvPicPr>
          <p:nvPr/>
        </p:nvPicPr>
        <p:blipFill>
          <a:blip r:embed="rId4" cstate="screen"/>
          <a:srcRect/>
          <a:stretch>
            <a:fillRect/>
          </a:stretch>
        </p:blipFill>
        <p:spPr bwMode="auto">
          <a:xfrm>
            <a:off x="2667000" y="4194175"/>
            <a:ext cx="2649537" cy="2663825"/>
          </a:xfrm>
          <a:prstGeom prst="rect">
            <a:avLst/>
          </a:prstGeom>
          <a:noFill/>
          <a:ln w="9525">
            <a:noFill/>
            <a:miter lim="800000"/>
            <a:headEnd/>
            <a:tailEnd/>
          </a:ln>
          <a:effectLst>
            <a:softEdge rad="317500"/>
          </a:effectLst>
        </p:spPr>
      </p:pic>
      <p:pic>
        <p:nvPicPr>
          <p:cNvPr id="4101" name="Picture 6" descr="dna3cropped3"/>
          <p:cNvPicPr>
            <a:picLocks noChangeAspect="1" noChangeArrowheads="1"/>
          </p:cNvPicPr>
          <p:nvPr/>
        </p:nvPicPr>
        <p:blipFill>
          <a:blip r:embed="rId5" cstate="screen"/>
          <a:srcRect/>
          <a:stretch>
            <a:fillRect/>
          </a:stretch>
        </p:blipFill>
        <p:spPr bwMode="auto">
          <a:xfrm>
            <a:off x="6167438" y="228600"/>
            <a:ext cx="2976562" cy="2528888"/>
          </a:xfrm>
          <a:prstGeom prst="rect">
            <a:avLst/>
          </a:prstGeom>
          <a:noFill/>
          <a:ln w="9525">
            <a:noFill/>
            <a:miter lim="800000"/>
            <a:headEnd/>
            <a:tailEnd/>
          </a:ln>
          <a:effectLst>
            <a:softEdge rad="317500"/>
          </a:effectLst>
        </p:spPr>
      </p:pic>
      <p:pic>
        <p:nvPicPr>
          <p:cNvPr id="4103" name="Picture 8" descr="MEM"/>
          <p:cNvPicPr>
            <a:picLocks noChangeAspect="1" noChangeArrowheads="1"/>
          </p:cNvPicPr>
          <p:nvPr/>
        </p:nvPicPr>
        <p:blipFill>
          <a:blip r:embed="rId6" cstate="screen">
            <a:lum bright="12000" contrast="12000"/>
          </a:blip>
          <a:srcRect/>
          <a:stretch>
            <a:fillRect/>
          </a:stretch>
        </p:blipFill>
        <p:spPr bwMode="auto">
          <a:xfrm>
            <a:off x="5535613" y="2676525"/>
            <a:ext cx="3608387" cy="4181475"/>
          </a:xfrm>
          <a:prstGeom prst="rect">
            <a:avLst/>
          </a:prstGeom>
          <a:noFill/>
          <a:ln w="9525">
            <a:noFill/>
            <a:miter lim="800000"/>
            <a:headEnd/>
            <a:tailEnd/>
          </a:ln>
          <a:effectLst>
            <a:softEdge rad="317500"/>
          </a:effectLst>
        </p:spPr>
      </p:pic>
      <p:sp>
        <p:nvSpPr>
          <p:cNvPr id="9" name="Rectangle 8"/>
          <p:cNvSpPr/>
          <p:nvPr/>
        </p:nvSpPr>
        <p:spPr>
          <a:xfrm>
            <a:off x="0" y="152400"/>
            <a:ext cx="59436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Forensic Techniques</a:t>
            </a:r>
            <a:endPar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152400" y="776407"/>
            <a:ext cx="6781800" cy="1329595"/>
          </a:xfrm>
          <a:prstGeom prst="rect">
            <a:avLst/>
          </a:prstGeom>
          <a:noFill/>
        </p:spPr>
        <p:txBody>
          <a:bodyPr wrap="square" lIns="0" tIns="0" rIns="0" bIns="0" rtlCol="0">
            <a:spAutoFit/>
          </a:bodyPr>
          <a:lstStyle/>
          <a:p>
            <a:pPr>
              <a:lnSpc>
                <a:spcPct val="90000"/>
              </a:lnSpc>
            </a:pPr>
            <a:r>
              <a:rPr lang="en-US" sz="2400" spc="-20" dirty="0" smtClean="0"/>
              <a:t>Forensic tests are done for the purpose of presenting results in a court of law.    However, the techniques that forensic  scientists use can be useful for many kinds of evidence gathering at work, home, or in the field.  </a:t>
            </a:r>
            <a:endParaRPr 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spectroline.net/sites/g/files/g635001/f/media_crop/2366/public/OLX-400_HVAC_application.jpg"/>
          <p:cNvPicPr>
            <a:picLocks noChangeAspect="1" noChangeArrowheads="1"/>
          </p:cNvPicPr>
          <p:nvPr/>
        </p:nvPicPr>
        <p:blipFill>
          <a:blip r:embed="rId2" cstate="screen"/>
          <a:srcRect/>
          <a:stretch>
            <a:fillRect/>
          </a:stretch>
        </p:blipFill>
        <p:spPr bwMode="auto">
          <a:xfrm>
            <a:off x="1143001" y="0"/>
            <a:ext cx="6857999"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http://www.tracerline.com/sites/g/files/g374106/f/media_crop/156/public/TP-9357CS_hand-held.jpg"/>
          <p:cNvPicPr>
            <a:picLocks noChangeAspect="1" noChangeArrowheads="1"/>
          </p:cNvPicPr>
          <p:nvPr/>
        </p:nvPicPr>
        <p:blipFill>
          <a:blip r:embed="rId2" cstate="screen"/>
          <a:srcRect/>
          <a:stretch>
            <a:fillRect/>
          </a:stretch>
        </p:blipFill>
        <p:spPr bwMode="auto">
          <a:xfrm>
            <a:off x="2286001" y="129396"/>
            <a:ext cx="6857999" cy="4287328"/>
          </a:xfrm>
          <a:prstGeom prst="rect">
            <a:avLst/>
          </a:prstGeom>
          <a:noFill/>
        </p:spPr>
      </p:pic>
      <p:pic>
        <p:nvPicPr>
          <p:cNvPr id="65540" name="Picture 4" descr="http://www.tracerline.com/sites/g/files/g374106/f/media_crop/486/public/201401/TP-9357CS%20Vio-Blu%20with%20holster%20and%20glasses.jpg"/>
          <p:cNvPicPr>
            <a:picLocks noChangeAspect="1" noChangeArrowheads="1"/>
          </p:cNvPicPr>
          <p:nvPr/>
        </p:nvPicPr>
        <p:blipFill>
          <a:blip r:embed="rId3" cstate="screen"/>
          <a:srcRect/>
          <a:stretch>
            <a:fillRect/>
          </a:stretch>
        </p:blipFill>
        <p:spPr bwMode="auto">
          <a:xfrm>
            <a:off x="327804" y="3293223"/>
            <a:ext cx="5093534" cy="31304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tracerline.com/sites/g/files/g374106/f/media_crop/141/public/TP-9357CS_application2.jpg"/>
          <p:cNvPicPr>
            <a:picLocks noChangeAspect="1" noChangeArrowheads="1"/>
          </p:cNvPicPr>
          <p:nvPr/>
        </p:nvPicPr>
        <p:blipFill>
          <a:blip r:embed="rId2" cstate="screen"/>
          <a:srcRect/>
          <a:stretch>
            <a:fillRect/>
          </a:stretch>
        </p:blipFill>
        <p:spPr bwMode="auto">
          <a:xfrm>
            <a:off x="285750" y="-1"/>
            <a:ext cx="8572500" cy="6858001"/>
          </a:xfrm>
          <a:prstGeom prst="rect">
            <a:avLst/>
          </a:prstGeom>
          <a:noFill/>
        </p:spPr>
      </p:pic>
      <p:sp>
        <p:nvSpPr>
          <p:cNvPr id="3" name="TextBox 2"/>
          <p:cNvSpPr txBox="1"/>
          <p:nvPr/>
        </p:nvSpPr>
        <p:spPr>
          <a:xfrm>
            <a:off x="560716" y="172529"/>
            <a:ext cx="6840748" cy="954107"/>
          </a:xfrm>
          <a:prstGeom prst="rect">
            <a:avLst/>
          </a:prstGeom>
          <a:solidFill>
            <a:schemeClr val="bg1"/>
          </a:solidFill>
        </p:spPr>
        <p:txBody>
          <a:bodyPr wrap="square" rtlCol="0">
            <a:spAutoFit/>
          </a:bodyPr>
          <a:lstStyle/>
          <a:p>
            <a:r>
              <a:rPr lang="en-US" sz="2800" dirty="0" smtClean="0"/>
              <a:t>Yellow dye trace pinpoints valve cover oil leak</a:t>
            </a:r>
            <a:br>
              <a:rPr lang="en-US" sz="2800" dirty="0" smtClean="0"/>
            </a:br>
            <a:r>
              <a:rPr lang="en-US" sz="2800" dirty="0" smtClean="0"/>
              <a:t>under </a:t>
            </a:r>
            <a:r>
              <a:rPr lang="en-US" sz="2800" dirty="0" err="1" smtClean="0"/>
              <a:t>Vio-Blu’s</a:t>
            </a:r>
            <a:r>
              <a:rPr lang="en-US" sz="2800" dirty="0" smtClean="0"/>
              <a:t> blue light LED</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racerline.com/sites/g/files/g374106/f/media_crop/136/public/TP-9357CS_application1.jpg"/>
          <p:cNvPicPr>
            <a:picLocks noChangeAspect="1" noChangeArrowheads="1"/>
          </p:cNvPicPr>
          <p:nvPr/>
        </p:nvPicPr>
        <p:blipFill>
          <a:blip r:embed="rId2" cstate="screen"/>
          <a:srcRect/>
          <a:stretch>
            <a:fillRect/>
          </a:stretch>
        </p:blipFill>
        <p:spPr bwMode="auto">
          <a:xfrm>
            <a:off x="285750" y="0"/>
            <a:ext cx="8572500" cy="6858001"/>
          </a:xfrm>
          <a:prstGeom prst="rect">
            <a:avLst/>
          </a:prstGeom>
          <a:noFill/>
        </p:spPr>
      </p:pic>
      <p:sp>
        <p:nvSpPr>
          <p:cNvPr id="3" name="TextBox 2"/>
          <p:cNvSpPr txBox="1"/>
          <p:nvPr/>
        </p:nvSpPr>
        <p:spPr>
          <a:xfrm>
            <a:off x="560716" y="172529"/>
            <a:ext cx="6840748" cy="954107"/>
          </a:xfrm>
          <a:prstGeom prst="rect">
            <a:avLst/>
          </a:prstGeom>
          <a:solidFill>
            <a:schemeClr val="bg1"/>
          </a:solidFill>
        </p:spPr>
        <p:txBody>
          <a:bodyPr wrap="square" rtlCol="0">
            <a:spAutoFit/>
          </a:bodyPr>
          <a:lstStyle/>
          <a:p>
            <a:r>
              <a:rPr lang="en-US" sz="2800" dirty="0" smtClean="0"/>
              <a:t>A/C system leak fluorescing a brilliant green</a:t>
            </a:r>
            <a:br>
              <a:rPr lang="en-US" sz="2800" dirty="0" smtClean="0"/>
            </a:br>
            <a:r>
              <a:rPr lang="en-US" sz="2800" dirty="0" smtClean="0"/>
              <a:t>under </a:t>
            </a:r>
            <a:r>
              <a:rPr lang="en-US" sz="2800" dirty="0" err="1" smtClean="0"/>
              <a:t>Vio-Blu’s</a:t>
            </a:r>
            <a:r>
              <a:rPr lang="en-US" sz="2800" dirty="0" smtClean="0"/>
              <a:t> UV LED</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642" y="415865"/>
            <a:ext cx="4114800" cy="4745915"/>
          </a:xfrm>
          <a:prstGeom prst="rect">
            <a:avLst/>
          </a:prstGeom>
          <a:noFill/>
        </p:spPr>
        <p:txBody>
          <a:bodyPr wrap="square" lIns="45720" rIns="45720" rtlCol="0">
            <a:spAutoFit/>
          </a:bodyPr>
          <a:lstStyle/>
          <a:p>
            <a:pPr>
              <a:lnSpc>
                <a:spcPct val="90000"/>
              </a:lnSpc>
            </a:pPr>
            <a:r>
              <a:rPr lang="en-US" sz="2400" b="1" dirty="0" smtClean="0"/>
              <a:t>Detection of Holding Pond Leaks:  </a:t>
            </a:r>
            <a:r>
              <a:rPr lang="en-US" sz="2400" dirty="0" smtClean="0"/>
              <a:t> Holding ponds are reservoirs that store polluted run-off water such as waste water from mines or from animal waste on cattle, chicken, and pig farms.   The holding ponds are supposed to be sealed so that polluted water cannot leak out into the environment.     Sometimes the leak is obvious but other times it is hidden.  </a:t>
            </a:r>
            <a:r>
              <a:rPr lang="en-US" sz="2400" dirty="0" err="1" smtClean="0"/>
              <a:t>Fluorescein</a:t>
            </a:r>
            <a:r>
              <a:rPr lang="en-US" sz="2400" dirty="0" smtClean="0"/>
              <a:t> can be used to detect the hidden leaks.  </a:t>
            </a:r>
          </a:p>
        </p:txBody>
      </p:sp>
      <p:pic>
        <p:nvPicPr>
          <p:cNvPr id="3" name="Picture 2" descr="Retention-Pond_01.jpg"/>
          <p:cNvPicPr>
            <a:picLocks noChangeAspect="1"/>
          </p:cNvPicPr>
          <p:nvPr/>
        </p:nvPicPr>
        <p:blipFill>
          <a:blip r:embed="rId2" cstate="screen"/>
          <a:srcRect/>
          <a:stretch>
            <a:fillRect/>
          </a:stretch>
        </p:blipFill>
        <p:spPr>
          <a:xfrm>
            <a:off x="4164330" y="468629"/>
            <a:ext cx="4947444" cy="29215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savethesantacruzaquifer.info/Sierrita%20leach%20pond2.jpg"/>
          <p:cNvPicPr>
            <a:picLocks noChangeAspect="1" noChangeArrowheads="1"/>
          </p:cNvPicPr>
          <p:nvPr/>
        </p:nvPicPr>
        <p:blipFill>
          <a:blip r:embed="rId2" cstate="screen"/>
          <a:srcRect/>
          <a:stretch>
            <a:fillRect/>
          </a:stretch>
        </p:blipFill>
        <p:spPr bwMode="auto">
          <a:xfrm>
            <a:off x="595522" y="1377845"/>
            <a:ext cx="7547814" cy="5259613"/>
          </a:xfrm>
          <a:prstGeom prst="rect">
            <a:avLst/>
          </a:prstGeom>
          <a:noFill/>
        </p:spPr>
      </p:pic>
      <p:sp>
        <p:nvSpPr>
          <p:cNvPr id="3" name="TextBox 2"/>
          <p:cNvSpPr txBox="1"/>
          <p:nvPr/>
        </p:nvSpPr>
        <p:spPr>
          <a:xfrm>
            <a:off x="145641" y="415865"/>
            <a:ext cx="8446267" cy="424732"/>
          </a:xfrm>
          <a:prstGeom prst="rect">
            <a:avLst/>
          </a:prstGeom>
          <a:noFill/>
        </p:spPr>
        <p:txBody>
          <a:bodyPr wrap="square" lIns="45720" rIns="45720" rtlCol="0">
            <a:spAutoFit/>
          </a:bodyPr>
          <a:lstStyle/>
          <a:p>
            <a:pPr algn="ctr">
              <a:lnSpc>
                <a:spcPct val="90000"/>
              </a:lnSpc>
            </a:pPr>
            <a:r>
              <a:rPr lang="en-US" sz="2400" b="1" dirty="0" smtClean="0"/>
              <a:t>Holding ponds for sulfuric acid in mining.</a:t>
            </a:r>
            <a:endParaRPr lang="en-US"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ecx.images-amazon.com/images/I/41KbqH2IDzL._AC_UL320_SR208,320_.jpg"/>
          <p:cNvPicPr>
            <a:picLocks noChangeAspect="1" noChangeArrowheads="1"/>
          </p:cNvPicPr>
          <p:nvPr/>
        </p:nvPicPr>
        <p:blipFill>
          <a:blip r:embed="rId2" cstate="screen"/>
          <a:srcRect/>
          <a:stretch>
            <a:fillRect/>
          </a:stretch>
        </p:blipFill>
        <p:spPr bwMode="auto">
          <a:xfrm>
            <a:off x="0" y="0"/>
            <a:ext cx="1957891" cy="3012141"/>
          </a:xfrm>
          <a:prstGeom prst="rect">
            <a:avLst/>
          </a:prstGeom>
          <a:noFill/>
        </p:spPr>
      </p:pic>
      <p:pic>
        <p:nvPicPr>
          <p:cNvPr id="69636" name="Picture 4" descr="http://i.ebayimg.com/images/i/380457943436-0-1/s-l1000.jpg"/>
          <p:cNvPicPr>
            <a:picLocks noChangeAspect="1" noChangeArrowheads="1"/>
          </p:cNvPicPr>
          <p:nvPr/>
        </p:nvPicPr>
        <p:blipFill>
          <a:blip r:embed="rId3" cstate="screen"/>
          <a:srcRect/>
          <a:stretch>
            <a:fillRect/>
          </a:stretch>
        </p:blipFill>
        <p:spPr bwMode="auto">
          <a:xfrm>
            <a:off x="4857750" y="0"/>
            <a:ext cx="4286250" cy="3219451"/>
          </a:xfrm>
          <a:prstGeom prst="rect">
            <a:avLst/>
          </a:prstGeom>
          <a:noFill/>
        </p:spPr>
      </p:pic>
      <p:pic>
        <p:nvPicPr>
          <p:cNvPr id="69638" name="Picture 6" descr="http://www.gue.com/files/page_images/expeditions/WKPP/2005/image008.jpg"/>
          <p:cNvPicPr>
            <a:picLocks noChangeAspect="1" noChangeArrowheads="1"/>
          </p:cNvPicPr>
          <p:nvPr/>
        </p:nvPicPr>
        <p:blipFill>
          <a:blip r:embed="rId4" cstate="screen"/>
          <a:srcRect/>
          <a:stretch>
            <a:fillRect/>
          </a:stretch>
        </p:blipFill>
        <p:spPr bwMode="auto">
          <a:xfrm>
            <a:off x="4915834" y="4138813"/>
            <a:ext cx="4228166" cy="2826764"/>
          </a:xfrm>
          <a:prstGeom prst="rect">
            <a:avLst/>
          </a:prstGeom>
          <a:noFill/>
        </p:spPr>
      </p:pic>
      <p:pic>
        <p:nvPicPr>
          <p:cNvPr id="69640" name="Picture 8" descr="http://dancorson.com/wp-content/uploads/2011/12/GreenStream5-462x700.jpg"/>
          <p:cNvPicPr>
            <a:picLocks noChangeAspect="1" noChangeArrowheads="1"/>
          </p:cNvPicPr>
          <p:nvPr/>
        </p:nvPicPr>
        <p:blipFill>
          <a:blip r:embed="rId5" cstate="screen"/>
          <a:srcRect/>
          <a:stretch>
            <a:fillRect/>
          </a:stretch>
        </p:blipFill>
        <p:spPr bwMode="auto">
          <a:xfrm>
            <a:off x="1410632" y="995735"/>
            <a:ext cx="3950693" cy="598777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toxics.usgs.gov/photo_gallery/photos/in_streams/AddingDye.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thrfun.com/img/096/616/ziploc_bag_s1.jpg"/>
          <p:cNvPicPr>
            <a:picLocks noChangeAspect="1" noChangeArrowheads="1"/>
          </p:cNvPicPr>
          <p:nvPr/>
        </p:nvPicPr>
        <p:blipFill>
          <a:blip r:embed="rId2" cstate="screen"/>
          <a:srcRect/>
          <a:stretch>
            <a:fillRect/>
          </a:stretch>
        </p:blipFill>
        <p:spPr bwMode="auto">
          <a:xfrm>
            <a:off x="6886887" y="118285"/>
            <a:ext cx="2015573" cy="1713187"/>
          </a:xfrm>
          <a:prstGeom prst="rect">
            <a:avLst/>
          </a:prstGeom>
          <a:noFill/>
        </p:spPr>
      </p:pic>
      <p:sp>
        <p:nvSpPr>
          <p:cNvPr id="3" name="TextBox 2"/>
          <p:cNvSpPr txBox="1"/>
          <p:nvPr/>
        </p:nvSpPr>
        <p:spPr>
          <a:xfrm>
            <a:off x="276045" y="99956"/>
            <a:ext cx="6229882" cy="1754326"/>
          </a:xfrm>
          <a:prstGeom prst="rect">
            <a:avLst/>
          </a:prstGeom>
          <a:noFill/>
        </p:spPr>
        <p:txBody>
          <a:bodyPr wrap="square" lIns="45720" rIns="45720" rtlCol="0">
            <a:spAutoFit/>
          </a:bodyPr>
          <a:lstStyle/>
          <a:p>
            <a:pPr>
              <a:lnSpc>
                <a:spcPct val="90000"/>
              </a:lnSpc>
            </a:pPr>
            <a:r>
              <a:rPr lang="en-US" sz="2400" dirty="0" smtClean="0">
                <a:solidFill>
                  <a:srgbClr val="FFFF99"/>
                </a:solidFill>
              </a:rPr>
              <a:t>You will use a Ziploc bag to represent a lined holding tank.   A Ziploc bag (like a good holding pond) supposedly keeps its contents sealed in the bag.   You will check to see if your Ziploc bag truly does that.</a:t>
            </a:r>
          </a:p>
        </p:txBody>
      </p:sp>
      <p:sp>
        <p:nvSpPr>
          <p:cNvPr id="4" name="TextBox 3"/>
          <p:cNvSpPr txBox="1"/>
          <p:nvPr/>
        </p:nvSpPr>
        <p:spPr>
          <a:xfrm>
            <a:off x="120770" y="1789345"/>
            <a:ext cx="9023230" cy="4311950"/>
          </a:xfrm>
          <a:prstGeom prst="rect">
            <a:avLst/>
          </a:prstGeom>
          <a:noFill/>
        </p:spPr>
        <p:txBody>
          <a:bodyPr wrap="square" lIns="45720" rIns="45720" rtlCol="0">
            <a:spAutoFit/>
          </a:bodyPr>
          <a:lstStyle/>
          <a:p>
            <a:pPr marL="233363" indent="-233363">
              <a:lnSpc>
                <a:spcPct val="90000"/>
              </a:lnSpc>
              <a:spcBef>
                <a:spcPts val="300"/>
              </a:spcBef>
              <a:buAutoNum type="arabicParenR"/>
            </a:pPr>
            <a:r>
              <a:rPr lang="en-US" sz="2400" spc="-30" dirty="0" smtClean="0"/>
              <a:t>  </a:t>
            </a:r>
            <a:r>
              <a:rPr lang="en-US" sz="2400" spc="-30" dirty="0" smtClean="0"/>
              <a:t> Place </a:t>
            </a:r>
            <a:r>
              <a:rPr lang="en-US" sz="2400" spc="-30" dirty="0" smtClean="0"/>
              <a:t>100 mL of water into a sandwich size Ziploc </a:t>
            </a:r>
            <a:r>
              <a:rPr lang="en-US" sz="2400" spc="-30" dirty="0" smtClean="0"/>
              <a:t>bag.  </a:t>
            </a:r>
            <a:endParaRPr lang="en-US" sz="2400" spc="-30" dirty="0"/>
          </a:p>
          <a:p>
            <a:pPr marL="457200" indent="-457200">
              <a:lnSpc>
                <a:spcPct val="90000"/>
              </a:lnSpc>
              <a:spcBef>
                <a:spcPts val="300"/>
              </a:spcBef>
              <a:buAutoNum type="arabicParenR" startAt="2"/>
            </a:pPr>
            <a:r>
              <a:rPr lang="en-US" sz="2400" spc="-50" dirty="0" smtClean="0"/>
              <a:t>Add 6 drops of the concentrated </a:t>
            </a:r>
            <a:r>
              <a:rPr lang="en-US" sz="2400" spc="-50" dirty="0" smtClean="0"/>
              <a:t>Fluorescein solution then seal the bag. </a:t>
            </a:r>
            <a:endParaRPr lang="en-US" sz="2400" spc="-50" dirty="0" smtClean="0"/>
          </a:p>
          <a:p>
            <a:pPr marL="457200" indent="-457200">
              <a:lnSpc>
                <a:spcPct val="90000"/>
              </a:lnSpc>
              <a:spcBef>
                <a:spcPts val="300"/>
              </a:spcBef>
              <a:buAutoNum type="arabicParenR" startAt="2"/>
            </a:pPr>
            <a:r>
              <a:rPr lang="en-US" sz="2400" spc="-30" dirty="0" smtClean="0"/>
              <a:t>Check outside of the bag </a:t>
            </a:r>
            <a:r>
              <a:rPr lang="en-US" sz="2400" spc="-30" dirty="0" smtClean="0"/>
              <a:t>with an UV light to make sure no </a:t>
            </a:r>
            <a:r>
              <a:rPr lang="en-US" sz="2400" spc="-30" dirty="0" smtClean="0"/>
              <a:t>Fluorescein </a:t>
            </a:r>
            <a:r>
              <a:rPr lang="en-US" sz="2400" spc="-30" dirty="0" smtClean="0"/>
              <a:t>is on the outside of the bag.   </a:t>
            </a:r>
            <a:r>
              <a:rPr lang="en-US" sz="2400" b="1" spc="-30" dirty="0" smtClean="0"/>
              <a:t> </a:t>
            </a:r>
          </a:p>
          <a:p>
            <a:pPr marL="457200" indent="-457200">
              <a:lnSpc>
                <a:spcPct val="90000"/>
              </a:lnSpc>
              <a:spcBef>
                <a:spcPts val="300"/>
              </a:spcBef>
              <a:buAutoNum type="arabicParenR" startAt="2"/>
            </a:pPr>
            <a:r>
              <a:rPr lang="en-US" sz="2400" spc="-30" dirty="0" smtClean="0"/>
              <a:t>Measure out about 250 mL of distilled water (or tap water).   Add the water to the larger Ziploc bag.  Place the small Ziploc bag with the </a:t>
            </a:r>
            <a:r>
              <a:rPr lang="en-US" sz="2400" spc="-30" dirty="0" smtClean="0"/>
              <a:t>Fluorescein </a:t>
            </a:r>
            <a:r>
              <a:rPr lang="en-US" sz="2400" spc="-30" dirty="0" smtClean="0"/>
              <a:t>into the large (quart size) Ziploc bag.       </a:t>
            </a:r>
            <a:endParaRPr lang="en-US" sz="2400" spc="-30" dirty="0"/>
          </a:p>
          <a:p>
            <a:pPr marL="457200" indent="-457200">
              <a:lnSpc>
                <a:spcPct val="90000"/>
              </a:lnSpc>
              <a:spcBef>
                <a:spcPts val="300"/>
              </a:spcBef>
              <a:buAutoNum type="arabicParenR" startAt="2"/>
            </a:pPr>
            <a:r>
              <a:rPr lang="en-US" sz="2400" spc="-30" dirty="0" smtClean="0"/>
              <a:t>Gently rock the large Ziploc bag back and forth for about a minute, then let it sit for about another 10 minutes.   </a:t>
            </a:r>
            <a:r>
              <a:rPr lang="en-US" sz="2400" b="1" spc="-30" dirty="0" smtClean="0"/>
              <a:t> </a:t>
            </a:r>
          </a:p>
          <a:p>
            <a:pPr marL="457200" indent="-457200">
              <a:lnSpc>
                <a:spcPct val="90000"/>
              </a:lnSpc>
              <a:spcBef>
                <a:spcPts val="300"/>
              </a:spcBef>
              <a:buAutoNum type="arabicParenR" startAt="2"/>
            </a:pPr>
            <a:r>
              <a:rPr lang="en-US" sz="2400" spc="-30" dirty="0" smtClean="0"/>
              <a:t>Remove the small inner Ziploc bag from the larger Ziploc bag.</a:t>
            </a:r>
          </a:p>
          <a:p>
            <a:pPr marL="457200" indent="-457200">
              <a:lnSpc>
                <a:spcPct val="90000"/>
              </a:lnSpc>
              <a:spcBef>
                <a:spcPts val="300"/>
              </a:spcBef>
              <a:buAutoNum type="arabicParenR" startAt="2"/>
            </a:pPr>
            <a:r>
              <a:rPr lang="en-US" sz="2400" spc="-30" dirty="0" smtClean="0"/>
              <a:t>Shoot the purple laser beam through the larger bag to see if the beam is yellow-green.  If so, the smaller inner Ziploc bag leaked.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jpg"/>
          <p:cNvPicPr>
            <a:picLocks noChangeAspect="1"/>
          </p:cNvPicPr>
          <p:nvPr/>
        </p:nvPicPr>
        <p:blipFill>
          <a:blip r:embed="rId2" cstate="screen"/>
          <a:stretch>
            <a:fillRect/>
          </a:stretch>
        </p:blipFill>
        <p:spPr>
          <a:xfrm>
            <a:off x="6152687" y="0"/>
            <a:ext cx="2991313" cy="3630706"/>
          </a:xfrm>
          <a:prstGeom prst="rect">
            <a:avLst/>
          </a:prstGeom>
        </p:spPr>
      </p:pic>
      <p:sp>
        <p:nvSpPr>
          <p:cNvPr id="3" name="TextBox 2"/>
          <p:cNvSpPr txBox="1"/>
          <p:nvPr/>
        </p:nvSpPr>
        <p:spPr>
          <a:xfrm>
            <a:off x="231014" y="322740"/>
            <a:ext cx="5882915" cy="5983176"/>
          </a:xfrm>
          <a:prstGeom prst="rect">
            <a:avLst/>
          </a:prstGeom>
          <a:noFill/>
        </p:spPr>
        <p:txBody>
          <a:bodyPr wrap="square" lIns="0" tIns="0" rIns="0" bIns="0" rtlCol="0">
            <a:spAutoFit/>
          </a:bodyPr>
          <a:lstStyle/>
          <a:p>
            <a:pPr>
              <a:lnSpc>
                <a:spcPct val="90000"/>
              </a:lnSpc>
            </a:pPr>
            <a:r>
              <a:rPr lang="en-US" sz="2400" b="1" spc="-20" dirty="0" smtClean="0"/>
              <a:t>Thin Layer Chromatography (TLC): </a:t>
            </a:r>
            <a:r>
              <a:rPr lang="en-US" sz="2400" spc="-20" dirty="0" smtClean="0"/>
              <a:t>   In forensics, identification of certain drugs or comparison of inks and other substances are often done with thin layer chromatography.   The setup for TLC is relatively simple.    It involves placing samples on paper (or other thin layer material) and allowing solvent such as water/alcohol mixture to climb up the paper.  As it does, the components in the sample will travel at different speeds.  This causes them to separate.    So samples that initially look the same will be shown to be different if they produce spots of different colors or spots at different heights.    Thin layer chromatography works best with </a:t>
            </a:r>
            <a:r>
              <a:rPr lang="en-US" sz="2400" b="1" spc="-20" dirty="0" smtClean="0"/>
              <a:t>colored</a:t>
            </a:r>
            <a:r>
              <a:rPr lang="en-US" sz="2400" spc="-20" dirty="0" smtClean="0"/>
              <a:t> samples (hence the name “</a:t>
            </a:r>
            <a:r>
              <a:rPr lang="en-US" sz="2400" spc="-20" dirty="0" err="1" smtClean="0"/>
              <a:t>chroma</a:t>
            </a:r>
            <a:r>
              <a:rPr lang="en-US" sz="2400" spc="-20" dirty="0" smtClean="0"/>
              <a:t>”); however, UV light can make some non-visible components of the sample glow </a:t>
            </a:r>
            <a:r>
              <a:rPr lang="en-US" sz="2400" spc="-20" dirty="0" smtClean="0"/>
              <a:t>and </a:t>
            </a:r>
            <a:r>
              <a:rPr lang="en-US" sz="2400" spc="-20" dirty="0" smtClean="0"/>
              <a:t>be visible.</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Freeform 4"/>
          <p:cNvSpPr>
            <a:spLocks/>
          </p:cNvSpPr>
          <p:nvPr/>
        </p:nvSpPr>
        <p:spPr bwMode="auto">
          <a:xfrm>
            <a:off x="203200" y="958850"/>
            <a:ext cx="8890000" cy="5162550"/>
          </a:xfrm>
          <a:custGeom>
            <a:avLst/>
            <a:gdLst/>
            <a:ahLst/>
            <a:cxnLst>
              <a:cxn ang="0">
                <a:pos x="1072" y="3040"/>
              </a:cxn>
              <a:cxn ang="0">
                <a:pos x="160" y="2601"/>
              </a:cxn>
              <a:cxn ang="0">
                <a:pos x="112" y="1233"/>
              </a:cxn>
              <a:cxn ang="0">
                <a:pos x="266" y="231"/>
              </a:cxn>
              <a:cxn ang="0">
                <a:pos x="1696" y="39"/>
              </a:cxn>
              <a:cxn ang="0">
                <a:pos x="2819" y="241"/>
              </a:cxn>
              <a:cxn ang="0">
                <a:pos x="3616" y="135"/>
              </a:cxn>
              <a:cxn ang="0">
                <a:pos x="4672" y="158"/>
              </a:cxn>
              <a:cxn ang="0">
                <a:pos x="5488" y="1086"/>
              </a:cxn>
              <a:cxn ang="0">
                <a:pos x="5344" y="2161"/>
              </a:cxn>
              <a:cxn ang="0">
                <a:pos x="4998" y="2804"/>
              </a:cxn>
              <a:cxn ang="0">
                <a:pos x="4384" y="2943"/>
              </a:cxn>
              <a:cxn ang="0">
                <a:pos x="2464" y="3236"/>
              </a:cxn>
              <a:cxn ang="0">
                <a:pos x="1072" y="3040"/>
              </a:cxn>
            </a:cxnLst>
            <a:rect l="0" t="0" r="r" b="b"/>
            <a:pathLst>
              <a:path w="5600" h="3252">
                <a:moveTo>
                  <a:pt x="1072" y="3040"/>
                </a:moveTo>
                <a:cubicBezTo>
                  <a:pt x="688" y="2934"/>
                  <a:pt x="320" y="2902"/>
                  <a:pt x="160" y="2601"/>
                </a:cubicBezTo>
                <a:cubicBezTo>
                  <a:pt x="0" y="2299"/>
                  <a:pt x="94" y="1628"/>
                  <a:pt x="112" y="1233"/>
                </a:cubicBezTo>
                <a:cubicBezTo>
                  <a:pt x="130" y="838"/>
                  <a:pt x="2" y="430"/>
                  <a:pt x="266" y="231"/>
                </a:cubicBezTo>
                <a:cubicBezTo>
                  <a:pt x="530" y="32"/>
                  <a:pt x="1271" y="37"/>
                  <a:pt x="1696" y="39"/>
                </a:cubicBezTo>
                <a:cubicBezTo>
                  <a:pt x="2121" y="41"/>
                  <a:pt x="2499" y="225"/>
                  <a:pt x="2819" y="241"/>
                </a:cubicBezTo>
                <a:cubicBezTo>
                  <a:pt x="3139" y="257"/>
                  <a:pt x="3307" y="149"/>
                  <a:pt x="3616" y="135"/>
                </a:cubicBezTo>
                <a:cubicBezTo>
                  <a:pt x="3925" y="121"/>
                  <a:pt x="4360" y="0"/>
                  <a:pt x="4672" y="158"/>
                </a:cubicBezTo>
                <a:cubicBezTo>
                  <a:pt x="4984" y="316"/>
                  <a:pt x="5376" y="753"/>
                  <a:pt x="5488" y="1086"/>
                </a:cubicBezTo>
                <a:cubicBezTo>
                  <a:pt x="5600" y="1420"/>
                  <a:pt x="5426" y="1875"/>
                  <a:pt x="5344" y="2161"/>
                </a:cubicBezTo>
                <a:cubicBezTo>
                  <a:pt x="5262" y="2447"/>
                  <a:pt x="5158" y="2674"/>
                  <a:pt x="4998" y="2804"/>
                </a:cubicBezTo>
                <a:cubicBezTo>
                  <a:pt x="4838" y="2934"/>
                  <a:pt x="4806" y="2871"/>
                  <a:pt x="4384" y="2943"/>
                </a:cubicBezTo>
                <a:cubicBezTo>
                  <a:pt x="3962" y="3015"/>
                  <a:pt x="3008" y="3219"/>
                  <a:pt x="2464" y="3236"/>
                </a:cubicBezTo>
                <a:cubicBezTo>
                  <a:pt x="1920" y="3252"/>
                  <a:pt x="1456" y="3146"/>
                  <a:pt x="1072" y="3040"/>
                </a:cubicBezTo>
                <a:close/>
              </a:path>
            </a:pathLst>
          </a:custGeom>
          <a:gradFill rotWithShape="1">
            <a:gsLst>
              <a:gs pos="0">
                <a:srgbClr val="9E0000">
                  <a:gamma/>
                  <a:shade val="46275"/>
                  <a:invGamma/>
                  <a:alpha val="50000"/>
                </a:srgbClr>
              </a:gs>
              <a:gs pos="50000">
                <a:srgbClr val="9E0000">
                  <a:alpha val="64999"/>
                </a:srgbClr>
              </a:gs>
              <a:gs pos="100000">
                <a:srgbClr val="9E0000">
                  <a:gamma/>
                  <a:shade val="46275"/>
                  <a:invGamma/>
                  <a:alpha val="50000"/>
                </a:srgbClr>
              </a:gs>
            </a:gsLst>
            <a:lin ang="18900000" scaled="1"/>
          </a:gradFill>
          <a:ln w="12700" cap="sq" cmpd="sng">
            <a:solidFill>
              <a:srgbClr val="9E0000"/>
            </a:solidFill>
            <a:prstDash val="solid"/>
            <a:round/>
            <a:headEnd type="none" w="sm" len="sm"/>
            <a:tailEnd type="none" w="sm" len="sm"/>
          </a:ln>
          <a:effectLst/>
        </p:spPr>
        <p:txBody>
          <a:bodyPr wrap="none"/>
          <a:lstStyle/>
          <a:p>
            <a:pPr>
              <a:defRPr/>
            </a:pPr>
            <a:endParaRPr lang="en-US"/>
          </a:p>
        </p:txBody>
      </p:sp>
      <p:sp>
        <p:nvSpPr>
          <p:cNvPr id="6149" name="Rectangle 2"/>
          <p:cNvSpPr>
            <a:spLocks noGrp="1" noChangeArrowheads="1"/>
          </p:cNvSpPr>
          <p:nvPr>
            <p:ph type="title"/>
          </p:nvPr>
        </p:nvSpPr>
        <p:spPr>
          <a:xfrm>
            <a:off x="457200" y="274638"/>
            <a:ext cx="8229600" cy="792162"/>
          </a:xfrm>
        </p:spPr>
        <p:txBody>
          <a:bodyPr/>
          <a:lstStyle/>
          <a:p>
            <a:pPr eaLnBrk="1" hangingPunct="1"/>
            <a:r>
              <a:rPr lang="en-US" smtClean="0"/>
              <a:t>Approach</a:t>
            </a:r>
          </a:p>
        </p:txBody>
      </p:sp>
      <p:sp>
        <p:nvSpPr>
          <p:cNvPr id="22531" name="Rectangle 3"/>
          <p:cNvSpPr>
            <a:spLocks noGrp="1" noChangeArrowheads="1"/>
          </p:cNvSpPr>
          <p:nvPr>
            <p:ph type="body" idx="1"/>
          </p:nvPr>
        </p:nvSpPr>
        <p:spPr>
          <a:xfrm>
            <a:off x="457200" y="1600200"/>
            <a:ext cx="8229600" cy="4038600"/>
          </a:xfrm>
        </p:spPr>
        <p:txBody>
          <a:bodyPr/>
          <a:lstStyle/>
          <a:p>
            <a:pPr eaLnBrk="1" hangingPunct="1">
              <a:lnSpc>
                <a:spcPct val="110000"/>
              </a:lnSpc>
              <a:defRPr/>
            </a:pPr>
            <a:r>
              <a:rPr lang="en-US" sz="3000" smtClean="0">
                <a:effectLst>
                  <a:outerShdw blurRad="38100" dist="38100" dir="2700000" algn="tl">
                    <a:srgbClr val="336699"/>
                  </a:outerShdw>
                </a:effectLst>
              </a:rPr>
              <a:t>Take advantage of the fact that there is always some exchange of physical evidence between criminal and the crime scene</a:t>
            </a:r>
          </a:p>
          <a:p>
            <a:pPr eaLnBrk="1" hangingPunct="1">
              <a:lnSpc>
                <a:spcPct val="110000"/>
              </a:lnSpc>
              <a:defRPr/>
            </a:pPr>
            <a:r>
              <a:rPr lang="en-US" sz="3000" smtClean="0">
                <a:effectLst>
                  <a:outerShdw blurRad="38100" dist="38100" dir="2700000" algn="tl">
                    <a:srgbClr val="336699"/>
                  </a:outerShdw>
                </a:effectLst>
              </a:rPr>
              <a:t>Either criminal leaves something at the crime scene that can be connected to him/her...</a:t>
            </a:r>
          </a:p>
          <a:p>
            <a:pPr eaLnBrk="1" hangingPunct="1">
              <a:lnSpc>
                <a:spcPct val="110000"/>
              </a:lnSpc>
              <a:defRPr/>
            </a:pPr>
            <a:r>
              <a:rPr lang="en-US" sz="3000" smtClean="0">
                <a:effectLst>
                  <a:outerShdw blurRad="38100" dist="38100" dir="2700000" algn="tl">
                    <a:srgbClr val="336699"/>
                  </a:outerShdw>
                </a:effectLst>
              </a:rPr>
              <a:t>Or criminal picks up something at the crime scene that connects him/her to the scene.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8"/>
          <p:cNvSpPr>
            <a:spLocks noChangeArrowheads="1"/>
          </p:cNvSpPr>
          <p:nvPr/>
        </p:nvSpPr>
        <p:spPr bwMode="auto">
          <a:xfrm>
            <a:off x="984250" y="538163"/>
            <a:ext cx="7175500" cy="5037137"/>
          </a:xfrm>
          <a:prstGeom prst="rect">
            <a:avLst/>
          </a:prstGeom>
          <a:noFill/>
          <a:ln w="12700" cap="sq" algn="ctr">
            <a:solidFill>
              <a:srgbClr val="EAEAEA"/>
            </a:solidFill>
            <a:miter lim="800000"/>
            <a:headEnd type="none" w="sm" len="sm"/>
            <a:tailEnd type="none" w="sm" len="sm"/>
          </a:ln>
          <a:scene3d>
            <a:camera prst="legacyPerspectiveBottom"/>
            <a:lightRig rig="legacyFlat3" dir="t"/>
          </a:scene3d>
          <a:sp3d extrusionH="430200" prstMaterial="legacyMatte">
            <a:bevelT w="13500" h="13500" prst="angle"/>
            <a:bevelB w="13500" h="13500" prst="angle"/>
            <a:extrusionClr>
              <a:srgbClr val="B2B2B2"/>
            </a:extrusionClr>
          </a:sp3d>
        </p:spPr>
        <p:txBody>
          <a:bodyPr wrap="none" anchor="ctr">
            <a:flatTx/>
          </a:bodyPr>
          <a:lstStyle/>
          <a:p>
            <a:pPr fontAlgn="base">
              <a:spcBef>
                <a:spcPct val="0"/>
              </a:spcBef>
              <a:spcAft>
                <a:spcPct val="0"/>
              </a:spcAft>
            </a:pPr>
            <a:endParaRPr lang="en-US" smtClean="0">
              <a:solidFill>
                <a:srgbClr val="FFFFFF"/>
              </a:solidFill>
            </a:endParaRPr>
          </a:p>
        </p:txBody>
      </p:sp>
      <p:sp>
        <p:nvSpPr>
          <p:cNvPr id="26627" name="Rectangle 4" descr="Large confetti"/>
          <p:cNvSpPr>
            <a:spLocks noChangeArrowheads="1"/>
          </p:cNvSpPr>
          <p:nvPr/>
        </p:nvSpPr>
        <p:spPr bwMode="auto">
          <a:xfrm>
            <a:off x="1673225" y="1209675"/>
            <a:ext cx="5795963" cy="4149725"/>
          </a:xfrm>
          <a:prstGeom prst="rect">
            <a:avLst/>
          </a:prstGeom>
          <a:pattFill prst="lgConfetti">
            <a:fgClr>
              <a:schemeClr val="tx1"/>
            </a:fgClr>
            <a:bgClr>
              <a:srgbClr val="B2B2B2"/>
            </a:bgClr>
          </a:pattFill>
          <a:ln w="12700" cap="sq" algn="ctr">
            <a:solidFill>
              <a:srgbClr val="EAEAEA"/>
            </a:solidFill>
            <a:miter lim="800000"/>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4" name="Rectangle 10"/>
          <p:cNvSpPr>
            <a:spLocks noChangeArrowheads="1"/>
          </p:cNvSpPr>
          <p:nvPr/>
        </p:nvSpPr>
        <p:spPr bwMode="auto">
          <a:xfrm>
            <a:off x="1660525" y="1646238"/>
            <a:ext cx="5822950" cy="3333750"/>
          </a:xfrm>
          <a:prstGeom prst="rect">
            <a:avLst/>
          </a:prstGeom>
          <a:gradFill rotWithShape="0">
            <a:gsLst>
              <a:gs pos="0">
                <a:srgbClr val="082C3A"/>
              </a:gs>
              <a:gs pos="50000">
                <a:srgbClr val="125F7E"/>
              </a:gs>
              <a:gs pos="100000">
                <a:srgbClr val="082C3A"/>
              </a:gs>
            </a:gsLst>
            <a:lin ang="2700000" scaled="1"/>
          </a:gradFill>
          <a:ln w="12700" cap="sq" algn="ctr">
            <a:noFill/>
            <a:miter lim="800000"/>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5" name="Oval 11" descr="Large confetti"/>
          <p:cNvSpPr>
            <a:spLocks noChangeArrowheads="1"/>
          </p:cNvSpPr>
          <p:nvPr/>
        </p:nvSpPr>
        <p:spPr bwMode="auto">
          <a:xfrm>
            <a:off x="2582863" y="4537075"/>
            <a:ext cx="239712" cy="239713"/>
          </a:xfrm>
          <a:prstGeom prst="ellipse">
            <a:avLst/>
          </a:prstGeom>
          <a:pattFill prst="lgConfetti">
            <a:fgClr>
              <a:srgbClr val="00FF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6" name="Oval 12" descr="Large confetti"/>
          <p:cNvSpPr>
            <a:spLocks noChangeArrowheads="1"/>
          </p:cNvSpPr>
          <p:nvPr/>
        </p:nvSpPr>
        <p:spPr bwMode="auto">
          <a:xfrm>
            <a:off x="3778250" y="4537075"/>
            <a:ext cx="239713" cy="239713"/>
          </a:xfrm>
          <a:prstGeom prst="ellipse">
            <a:avLst/>
          </a:prstGeom>
          <a:pattFill prst="lgConfetti">
            <a:fgClr>
              <a:srgbClr val="00FF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7" name="Oval 13" descr="Large confetti"/>
          <p:cNvSpPr>
            <a:spLocks noChangeArrowheads="1"/>
          </p:cNvSpPr>
          <p:nvPr/>
        </p:nvSpPr>
        <p:spPr bwMode="auto">
          <a:xfrm>
            <a:off x="4973638" y="4537075"/>
            <a:ext cx="239712" cy="239713"/>
          </a:xfrm>
          <a:prstGeom prst="ellipse">
            <a:avLst/>
          </a:prstGeom>
          <a:pattFill prst="lgConfetti">
            <a:fgClr>
              <a:srgbClr val="00FF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8" name="Oval 14" descr="Large confetti"/>
          <p:cNvSpPr>
            <a:spLocks noChangeArrowheads="1"/>
          </p:cNvSpPr>
          <p:nvPr/>
        </p:nvSpPr>
        <p:spPr bwMode="auto">
          <a:xfrm>
            <a:off x="6169025" y="4537075"/>
            <a:ext cx="239713" cy="239713"/>
          </a:xfrm>
          <a:prstGeom prst="ellipse">
            <a:avLst/>
          </a:prstGeom>
          <a:pattFill prst="lgConfetti">
            <a:fgClr>
              <a:srgbClr val="00FF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9" name="Oval 15" descr="Large confetti"/>
          <p:cNvSpPr>
            <a:spLocks noChangeArrowheads="1"/>
          </p:cNvSpPr>
          <p:nvPr/>
        </p:nvSpPr>
        <p:spPr bwMode="auto">
          <a:xfrm>
            <a:off x="2597150" y="4551363"/>
            <a:ext cx="239713" cy="239712"/>
          </a:xfrm>
          <a:prstGeom prst="ellipse">
            <a:avLst/>
          </a:prstGeom>
          <a:pattFill prst="lgConfetti">
            <a:fgClr>
              <a:srgbClr val="FF33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60" name="Oval 16" descr="Large confetti"/>
          <p:cNvSpPr>
            <a:spLocks noChangeArrowheads="1"/>
          </p:cNvSpPr>
          <p:nvPr/>
        </p:nvSpPr>
        <p:spPr bwMode="auto">
          <a:xfrm>
            <a:off x="4987925" y="4551363"/>
            <a:ext cx="239713" cy="239712"/>
          </a:xfrm>
          <a:prstGeom prst="ellipse">
            <a:avLst/>
          </a:prstGeom>
          <a:pattFill prst="lgConfetti">
            <a:fgClr>
              <a:srgbClr val="FF33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49" name="Oval 5" descr="Water droplets"/>
          <p:cNvSpPr>
            <a:spLocks noChangeArrowheads="1"/>
          </p:cNvSpPr>
          <p:nvPr/>
        </p:nvSpPr>
        <p:spPr bwMode="auto">
          <a:xfrm>
            <a:off x="2587625" y="4541838"/>
            <a:ext cx="239713" cy="239712"/>
          </a:xfrm>
          <a:prstGeom prst="ellipse">
            <a:avLst/>
          </a:prstGeom>
          <a:blipFill dpi="0" rotWithShape="0">
            <a:blip r:embed="rId3" cstate="print"/>
            <a:srcRect/>
            <a:tile tx="0" ty="0" sx="100000" sy="100000" flip="none" algn="tl"/>
          </a:blip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61" name="Oval 17" descr="Large confetti"/>
          <p:cNvSpPr>
            <a:spLocks noChangeArrowheads="1"/>
          </p:cNvSpPr>
          <p:nvPr/>
        </p:nvSpPr>
        <p:spPr bwMode="auto">
          <a:xfrm>
            <a:off x="3778250" y="4551363"/>
            <a:ext cx="239713" cy="239712"/>
          </a:xfrm>
          <a:prstGeom prst="ellipse">
            <a:avLst/>
          </a:prstGeom>
          <a:pattFill prst="lgConfetti">
            <a:fgClr>
              <a:srgbClr val="FFFF00"/>
            </a:fgClr>
            <a:bgClr>
              <a:srgbClr val="1E9DD0"/>
            </a:bgClr>
          </a:patt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0" name="Oval 6" descr="Water droplets"/>
          <p:cNvSpPr>
            <a:spLocks noChangeArrowheads="1"/>
          </p:cNvSpPr>
          <p:nvPr/>
        </p:nvSpPr>
        <p:spPr bwMode="auto">
          <a:xfrm>
            <a:off x="3783013" y="4541838"/>
            <a:ext cx="239712" cy="239712"/>
          </a:xfrm>
          <a:prstGeom prst="ellipse">
            <a:avLst/>
          </a:prstGeom>
          <a:blipFill dpi="0" rotWithShape="0">
            <a:blip r:embed="rId3" cstate="print"/>
            <a:srcRect/>
            <a:tile tx="0" ty="0" sx="100000" sy="100000" flip="none" algn="tl"/>
          </a:blip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1" name="Oval 7" descr="Water droplets"/>
          <p:cNvSpPr>
            <a:spLocks noChangeArrowheads="1"/>
          </p:cNvSpPr>
          <p:nvPr/>
        </p:nvSpPr>
        <p:spPr bwMode="auto">
          <a:xfrm>
            <a:off x="4978400" y="4541838"/>
            <a:ext cx="239713" cy="239712"/>
          </a:xfrm>
          <a:prstGeom prst="ellipse">
            <a:avLst/>
          </a:prstGeom>
          <a:blipFill dpi="0" rotWithShape="0">
            <a:blip r:embed="rId3" cstate="print"/>
            <a:srcRect/>
            <a:tile tx="0" ty="0" sx="100000" sy="100000" flip="none" algn="tl"/>
          </a:blip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2" name="Oval 8" descr="Water droplets"/>
          <p:cNvSpPr>
            <a:spLocks noChangeArrowheads="1"/>
          </p:cNvSpPr>
          <p:nvPr/>
        </p:nvSpPr>
        <p:spPr bwMode="auto">
          <a:xfrm>
            <a:off x="6173788" y="4541838"/>
            <a:ext cx="239712" cy="239712"/>
          </a:xfrm>
          <a:prstGeom prst="ellipse">
            <a:avLst/>
          </a:prstGeom>
          <a:blipFill dpi="0" rotWithShape="0">
            <a:blip r:embed="rId3" cstate="print"/>
            <a:srcRect/>
            <a:tile tx="0" ty="0" sx="100000" sy="100000" flip="none" algn="tl"/>
          </a:blipFill>
          <a:ln w="12700" cap="sq" algn="ctr">
            <a:noFill/>
            <a:round/>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
        <p:nvSpPr>
          <p:cNvPr id="82953" name="Rectangle 9"/>
          <p:cNvSpPr>
            <a:spLocks noChangeArrowheads="1"/>
          </p:cNvSpPr>
          <p:nvPr/>
        </p:nvSpPr>
        <p:spPr bwMode="auto">
          <a:xfrm>
            <a:off x="1158875" y="4960938"/>
            <a:ext cx="6851650" cy="617537"/>
          </a:xfrm>
          <a:prstGeom prst="rect">
            <a:avLst/>
          </a:prstGeom>
          <a:gradFill rotWithShape="0">
            <a:gsLst>
              <a:gs pos="0">
                <a:srgbClr val="0E4960"/>
              </a:gs>
              <a:gs pos="50000">
                <a:srgbClr val="1E9DD0"/>
              </a:gs>
              <a:gs pos="100000">
                <a:srgbClr val="0E4960"/>
              </a:gs>
            </a:gsLst>
            <a:lin ang="2700000" scaled="1"/>
          </a:gradFill>
          <a:ln w="12700" cap="sq" algn="ctr">
            <a:noFill/>
            <a:miter lim="800000"/>
            <a:headEnd type="none" w="sm" len="sm"/>
            <a:tailEnd type="none" w="sm" len="sm"/>
          </a:ln>
        </p:spPr>
        <p:txBody>
          <a:bodyPr wrap="none" anchor="ctr"/>
          <a:lstStyle/>
          <a:p>
            <a:pPr fontAlgn="base">
              <a:spcBef>
                <a:spcPct val="0"/>
              </a:spcBef>
              <a:spcAft>
                <a:spcPct val="0"/>
              </a:spcAft>
            </a:pPr>
            <a:endParaRPr lang="en-US" smtClean="0">
              <a:solidFill>
                <a:srgbClr val="FFFFFF"/>
              </a:solidFill>
            </a:endParaRPr>
          </a:p>
        </p:txBody>
      </p:sp>
    </p:spTree>
  </p:cSld>
  <p:clrMapOvr>
    <a:overrideClrMapping bg1="dk2" tx1="lt1" bg2="dk1" tx2="lt2" accent1="accent1" accent2="accent2" accent3="accent3" accent4="accent4" accent5="accent5" accent6="accent6" hlink="hlink" folHlink="folHlink"/>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82953"/>
                                        </p:tgtEl>
                                        <p:attrNameLst>
                                          <p:attrName>style.visibility</p:attrName>
                                        </p:attrNameLst>
                                      </p:cBhvr>
                                      <p:to>
                                        <p:strVal val="visible"/>
                                      </p:to>
                                    </p:set>
                                    <p:anim calcmode="lin" valueType="num">
                                      <p:cBhvr>
                                        <p:cTn id="7" dur="2000" fill="hold"/>
                                        <p:tgtEl>
                                          <p:spTgt spid="82953"/>
                                        </p:tgtEl>
                                        <p:attrNameLst>
                                          <p:attrName>ppt_x</p:attrName>
                                        </p:attrNameLst>
                                      </p:cBhvr>
                                      <p:tavLst>
                                        <p:tav tm="0">
                                          <p:val>
                                            <p:strVal val="#ppt_x"/>
                                          </p:val>
                                        </p:tav>
                                        <p:tav tm="100000">
                                          <p:val>
                                            <p:strVal val="#ppt_x"/>
                                          </p:val>
                                        </p:tav>
                                      </p:tavLst>
                                    </p:anim>
                                    <p:anim calcmode="lin" valueType="num">
                                      <p:cBhvr>
                                        <p:cTn id="8" dur="2000" fill="hold"/>
                                        <p:tgtEl>
                                          <p:spTgt spid="82953"/>
                                        </p:tgtEl>
                                        <p:attrNameLst>
                                          <p:attrName>ppt_y</p:attrName>
                                        </p:attrNameLst>
                                      </p:cBhvr>
                                      <p:tavLst>
                                        <p:tav tm="0">
                                          <p:val>
                                            <p:strVal val="#ppt_y+#ppt_h/2"/>
                                          </p:val>
                                        </p:tav>
                                        <p:tav tm="100000">
                                          <p:val>
                                            <p:strVal val="#ppt_y"/>
                                          </p:val>
                                        </p:tav>
                                      </p:tavLst>
                                    </p:anim>
                                    <p:anim calcmode="lin" valueType="num">
                                      <p:cBhvr>
                                        <p:cTn id="9" dur="2000" fill="hold"/>
                                        <p:tgtEl>
                                          <p:spTgt spid="82953"/>
                                        </p:tgtEl>
                                        <p:attrNameLst>
                                          <p:attrName>ppt_w</p:attrName>
                                        </p:attrNameLst>
                                      </p:cBhvr>
                                      <p:tavLst>
                                        <p:tav tm="0">
                                          <p:val>
                                            <p:strVal val="#ppt_w"/>
                                          </p:val>
                                        </p:tav>
                                        <p:tav tm="100000">
                                          <p:val>
                                            <p:strVal val="#ppt_w"/>
                                          </p:val>
                                        </p:tav>
                                      </p:tavLst>
                                    </p:anim>
                                    <p:anim calcmode="lin" valueType="num">
                                      <p:cBhvr>
                                        <p:cTn id="10" dur="2000" fill="hold"/>
                                        <p:tgtEl>
                                          <p:spTgt spid="82953"/>
                                        </p:tgtEl>
                                        <p:attrNameLst>
                                          <p:attrName>ppt_h</p:attrName>
                                        </p:attrNameLst>
                                      </p:cBhvr>
                                      <p:tavLst>
                                        <p:tav tm="0">
                                          <p:val>
                                            <p:fltVal val="0"/>
                                          </p:val>
                                        </p:tav>
                                        <p:tav tm="100000">
                                          <p:val>
                                            <p:strVal val="#ppt_h"/>
                                          </p:val>
                                        </p:tav>
                                      </p:tavLst>
                                    </p:anim>
                                  </p:childTnLst>
                                </p:cTn>
                              </p:par>
                              <p:par>
                                <p:cTn id="11" presetID="9" presetClass="emph" presetSubtype="0" grpId="1" nodeType="withEffect">
                                  <p:stCondLst>
                                    <p:cond delay="0"/>
                                  </p:stCondLst>
                                  <p:childTnLst>
                                    <p:set>
                                      <p:cBhvr rctx="PPT">
                                        <p:cTn id="12" dur="indefinite"/>
                                        <p:tgtEl>
                                          <p:spTgt spid="82953"/>
                                        </p:tgtEl>
                                        <p:attrNameLst>
                                          <p:attrName>style.opacity</p:attrName>
                                        </p:attrNameLst>
                                      </p:cBhvr>
                                      <p:to>
                                        <p:strVal val="0.5"/>
                                      </p:to>
                                    </p:set>
                                    <p:animEffect filter="image" prLst="opacity: 0.5">
                                      <p:cBhvr rctx="IE">
                                        <p:cTn id="13" dur="indefinite"/>
                                        <p:tgtEl>
                                          <p:spTgt spid="8295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82954"/>
                                        </p:tgtEl>
                                        <p:attrNameLst>
                                          <p:attrName>style.visibility</p:attrName>
                                        </p:attrNameLst>
                                      </p:cBhvr>
                                      <p:to>
                                        <p:strVal val="visible"/>
                                      </p:to>
                                    </p:set>
                                    <p:anim calcmode="lin" valueType="num">
                                      <p:cBhvr>
                                        <p:cTn id="18" dur="15000" fill="hold"/>
                                        <p:tgtEl>
                                          <p:spTgt spid="82954"/>
                                        </p:tgtEl>
                                        <p:attrNameLst>
                                          <p:attrName>ppt_x</p:attrName>
                                        </p:attrNameLst>
                                      </p:cBhvr>
                                      <p:tavLst>
                                        <p:tav tm="0">
                                          <p:val>
                                            <p:strVal val="#ppt_x"/>
                                          </p:val>
                                        </p:tav>
                                        <p:tav tm="100000">
                                          <p:val>
                                            <p:strVal val="#ppt_x"/>
                                          </p:val>
                                        </p:tav>
                                      </p:tavLst>
                                    </p:anim>
                                    <p:anim calcmode="lin" valueType="num">
                                      <p:cBhvr>
                                        <p:cTn id="19" dur="15000" fill="hold"/>
                                        <p:tgtEl>
                                          <p:spTgt spid="82954"/>
                                        </p:tgtEl>
                                        <p:attrNameLst>
                                          <p:attrName>ppt_y</p:attrName>
                                        </p:attrNameLst>
                                      </p:cBhvr>
                                      <p:tavLst>
                                        <p:tav tm="0">
                                          <p:val>
                                            <p:strVal val="#ppt_y+#ppt_h/2"/>
                                          </p:val>
                                        </p:tav>
                                        <p:tav tm="100000">
                                          <p:val>
                                            <p:strVal val="#ppt_y"/>
                                          </p:val>
                                        </p:tav>
                                      </p:tavLst>
                                    </p:anim>
                                    <p:anim calcmode="lin" valueType="num">
                                      <p:cBhvr>
                                        <p:cTn id="20" dur="15000" fill="hold"/>
                                        <p:tgtEl>
                                          <p:spTgt spid="82954"/>
                                        </p:tgtEl>
                                        <p:attrNameLst>
                                          <p:attrName>ppt_w</p:attrName>
                                        </p:attrNameLst>
                                      </p:cBhvr>
                                      <p:tavLst>
                                        <p:tav tm="0">
                                          <p:val>
                                            <p:strVal val="#ppt_w"/>
                                          </p:val>
                                        </p:tav>
                                        <p:tav tm="100000">
                                          <p:val>
                                            <p:strVal val="#ppt_w"/>
                                          </p:val>
                                        </p:tav>
                                      </p:tavLst>
                                    </p:anim>
                                    <p:anim calcmode="lin" valueType="num">
                                      <p:cBhvr>
                                        <p:cTn id="21" dur="15000" fill="hold"/>
                                        <p:tgtEl>
                                          <p:spTgt spid="82954"/>
                                        </p:tgtEl>
                                        <p:attrNameLst>
                                          <p:attrName>ppt_h</p:attrName>
                                        </p:attrNameLst>
                                      </p:cBhvr>
                                      <p:tavLst>
                                        <p:tav tm="0">
                                          <p:val>
                                            <p:fltVal val="0"/>
                                          </p:val>
                                        </p:tav>
                                        <p:tav tm="100000">
                                          <p:val>
                                            <p:strVal val="#ppt_h"/>
                                          </p:val>
                                        </p:tav>
                                      </p:tavLst>
                                    </p:anim>
                                  </p:childTnLst>
                                </p:cTn>
                              </p:par>
                              <p:par>
                                <p:cTn id="22" presetID="9" presetClass="emph" presetSubtype="0" grpId="1" nodeType="withEffect">
                                  <p:stCondLst>
                                    <p:cond delay="0"/>
                                  </p:stCondLst>
                                  <p:childTnLst>
                                    <p:set>
                                      <p:cBhvr rctx="PPT">
                                        <p:cTn id="23" dur="indefinite"/>
                                        <p:tgtEl>
                                          <p:spTgt spid="82954"/>
                                        </p:tgtEl>
                                        <p:attrNameLst>
                                          <p:attrName>style.opacity</p:attrName>
                                        </p:attrNameLst>
                                      </p:cBhvr>
                                      <p:to>
                                        <p:strVal val="0.25"/>
                                      </p:to>
                                    </p:set>
                                    <p:animEffect filter="image" prLst="opacity: 0.25">
                                      <p:cBhvr rctx="IE">
                                        <p:cTn id="24" dur="indefinite"/>
                                        <p:tgtEl>
                                          <p:spTgt spid="82954"/>
                                        </p:tgtEl>
                                      </p:cBhvr>
                                    </p:animEffect>
                                  </p:childTnLst>
                                </p:cTn>
                              </p:par>
                              <p:par>
                                <p:cTn id="25" presetID="64" presetClass="path" presetSubtype="0" fill="hold" grpId="0" nodeType="withEffect">
                                  <p:stCondLst>
                                    <p:cond delay="2000"/>
                                  </p:stCondLst>
                                  <p:childTnLst>
                                    <p:animMotion origin="layout" path="M 0.0 0.0  L 0.0 -0.33302  E" pathEditMode="relative" ptsTypes="">
                                      <p:cBhvr>
                                        <p:cTn id="26" dur="13000" fill="hold"/>
                                        <p:tgtEl>
                                          <p:spTgt spid="82955"/>
                                        </p:tgtEl>
                                        <p:attrNameLst>
                                          <p:attrName>ppt_x</p:attrName>
                                          <p:attrName>ppt_y</p:attrName>
                                        </p:attrNameLst>
                                      </p:cBhvr>
                                    </p:animMotion>
                                  </p:childTnLst>
                                </p:cTn>
                              </p:par>
                              <p:par>
                                <p:cTn id="27" presetID="64" presetClass="path" presetSubtype="0" fill="hold" grpId="0" nodeType="withEffect">
                                  <p:stCondLst>
                                    <p:cond delay="2000"/>
                                  </p:stCondLst>
                                  <p:childTnLst>
                                    <p:animMotion origin="layout" path="M 0.0 0.0  L 0.0 -0.33302  E" pathEditMode="relative" ptsTypes="">
                                      <p:cBhvr>
                                        <p:cTn id="28" dur="13000" fill="hold"/>
                                        <p:tgtEl>
                                          <p:spTgt spid="82956"/>
                                        </p:tgtEl>
                                        <p:attrNameLst>
                                          <p:attrName>ppt_x</p:attrName>
                                          <p:attrName>ppt_y</p:attrName>
                                        </p:attrNameLst>
                                      </p:cBhvr>
                                    </p:animMotion>
                                  </p:childTnLst>
                                </p:cTn>
                              </p:par>
                              <p:par>
                                <p:cTn id="29" presetID="64" presetClass="path" presetSubtype="0" fill="hold" grpId="0" nodeType="withEffect">
                                  <p:stCondLst>
                                    <p:cond delay="2000"/>
                                  </p:stCondLst>
                                  <p:childTnLst>
                                    <p:animMotion origin="layout" path="M 0.0 0.0  L 0.0 -0.33302  E" pathEditMode="relative" ptsTypes="">
                                      <p:cBhvr>
                                        <p:cTn id="30" dur="13000" fill="hold"/>
                                        <p:tgtEl>
                                          <p:spTgt spid="82957"/>
                                        </p:tgtEl>
                                        <p:attrNameLst>
                                          <p:attrName>ppt_x</p:attrName>
                                          <p:attrName>ppt_y</p:attrName>
                                        </p:attrNameLst>
                                      </p:cBhvr>
                                    </p:animMotion>
                                  </p:childTnLst>
                                </p:cTn>
                              </p:par>
                              <p:par>
                                <p:cTn id="31" presetID="64" presetClass="path" presetSubtype="0" fill="hold" grpId="0" nodeType="withEffect">
                                  <p:stCondLst>
                                    <p:cond delay="2000"/>
                                  </p:stCondLst>
                                  <p:childTnLst>
                                    <p:animMotion origin="layout" path="M 0.0 0.0  L 0.0 -0.33302  E" pathEditMode="relative" ptsTypes="">
                                      <p:cBhvr>
                                        <p:cTn id="32" dur="13000" fill="hold"/>
                                        <p:tgtEl>
                                          <p:spTgt spid="82958"/>
                                        </p:tgtEl>
                                        <p:attrNameLst>
                                          <p:attrName>ppt_x</p:attrName>
                                          <p:attrName>ppt_y</p:attrName>
                                        </p:attrNameLst>
                                      </p:cBhvr>
                                    </p:animMotion>
                                  </p:childTnLst>
                                </p:cTn>
                              </p:par>
                              <p:par>
                                <p:cTn id="33" presetID="64" presetClass="path" presetSubtype="0" fill="hold" grpId="0" nodeType="withEffect">
                                  <p:stCondLst>
                                    <p:cond delay="2000"/>
                                  </p:stCondLst>
                                  <p:childTnLst>
                                    <p:animMotion origin="layout" path="M 1.38889E-6 1.47086E-6 L 1.38889E-6 -0.23266 " pathEditMode="relative" rAng="0" ptsTypes="AA">
                                      <p:cBhvr>
                                        <p:cTn id="34" dur="13000" fill="hold"/>
                                        <p:tgtEl>
                                          <p:spTgt spid="82959"/>
                                        </p:tgtEl>
                                        <p:attrNameLst>
                                          <p:attrName>ppt_x</p:attrName>
                                          <p:attrName>ppt_y</p:attrName>
                                        </p:attrNameLst>
                                      </p:cBhvr>
                                      <p:rCtr x="0" y="-116"/>
                                    </p:animMotion>
                                  </p:childTnLst>
                                </p:cTn>
                              </p:par>
                              <p:par>
                                <p:cTn id="35" presetID="64" presetClass="path" presetSubtype="0" fill="hold" grpId="0" nodeType="withEffect">
                                  <p:stCondLst>
                                    <p:cond delay="2000"/>
                                  </p:stCondLst>
                                  <p:childTnLst>
                                    <p:animMotion origin="layout" path="M 3.05556E-6 1.47086E-6 L -0.00157 -0.23682 " pathEditMode="relative" rAng="0" ptsTypes="AA">
                                      <p:cBhvr>
                                        <p:cTn id="36" dur="13000" fill="hold"/>
                                        <p:tgtEl>
                                          <p:spTgt spid="82960"/>
                                        </p:tgtEl>
                                        <p:attrNameLst>
                                          <p:attrName>ppt_x</p:attrName>
                                          <p:attrName>ppt_y</p:attrName>
                                        </p:attrNameLst>
                                      </p:cBhvr>
                                      <p:rCtr x="-1" y="-118"/>
                                    </p:animMotion>
                                  </p:childTnLst>
                                </p:cTn>
                              </p:par>
                              <p:par>
                                <p:cTn id="37" presetID="35" presetClass="path" presetSubtype="0" fill="hold" grpId="0" nodeType="withEffect">
                                  <p:stCondLst>
                                    <p:cond delay="2000"/>
                                  </p:stCondLst>
                                  <p:childTnLst>
                                    <p:animMotion origin="layout" path="M 4.72222E-6 1.47086E-6 L 0.00086 -0.13113 " pathEditMode="relative" rAng="0" ptsTypes="AA">
                                      <p:cBhvr>
                                        <p:cTn id="38" dur="13000" fill="hold"/>
                                        <p:tgtEl>
                                          <p:spTgt spid="82961"/>
                                        </p:tgtEl>
                                        <p:attrNameLst>
                                          <p:attrName>ppt_x</p:attrName>
                                          <p:attrName>ppt_y</p:attrName>
                                        </p:attrNameLst>
                                      </p:cBhvr>
                                      <p:rCtr x="0" y="-66"/>
                                    </p:animMotion>
                                  </p:childTnLst>
                                </p:cTn>
                              </p:par>
                              <p:par>
                                <p:cTn id="39" presetID="10" presetClass="exit" presetSubtype="0" fill="hold" grpId="0" nodeType="withEffect">
                                  <p:stCondLst>
                                    <p:cond delay="2000"/>
                                  </p:stCondLst>
                                  <p:childTnLst>
                                    <p:animEffect transition="out" filter="fade">
                                      <p:cBhvr>
                                        <p:cTn id="40" dur="2000"/>
                                        <p:tgtEl>
                                          <p:spTgt spid="82949"/>
                                        </p:tgtEl>
                                      </p:cBhvr>
                                    </p:animEffect>
                                    <p:set>
                                      <p:cBhvr>
                                        <p:cTn id="41" dur="1" fill="hold">
                                          <p:stCondLst>
                                            <p:cond delay="1999"/>
                                          </p:stCondLst>
                                        </p:cTn>
                                        <p:tgtEl>
                                          <p:spTgt spid="82949"/>
                                        </p:tgtEl>
                                        <p:attrNameLst>
                                          <p:attrName>style.visibility</p:attrName>
                                        </p:attrNameLst>
                                      </p:cBhvr>
                                      <p:to>
                                        <p:strVal val="hidden"/>
                                      </p:to>
                                    </p:set>
                                  </p:childTnLst>
                                </p:cTn>
                              </p:par>
                              <p:par>
                                <p:cTn id="42" presetID="10" presetClass="exit" presetSubtype="0" fill="hold" grpId="0" nodeType="withEffect">
                                  <p:stCondLst>
                                    <p:cond delay="2000"/>
                                  </p:stCondLst>
                                  <p:childTnLst>
                                    <p:animEffect transition="out" filter="fade">
                                      <p:cBhvr>
                                        <p:cTn id="43" dur="2000"/>
                                        <p:tgtEl>
                                          <p:spTgt spid="82950"/>
                                        </p:tgtEl>
                                      </p:cBhvr>
                                    </p:animEffect>
                                    <p:set>
                                      <p:cBhvr>
                                        <p:cTn id="44" dur="1" fill="hold">
                                          <p:stCondLst>
                                            <p:cond delay="1999"/>
                                          </p:stCondLst>
                                        </p:cTn>
                                        <p:tgtEl>
                                          <p:spTgt spid="82950"/>
                                        </p:tgtEl>
                                        <p:attrNameLst>
                                          <p:attrName>style.visibility</p:attrName>
                                        </p:attrNameLst>
                                      </p:cBhvr>
                                      <p:to>
                                        <p:strVal val="hidden"/>
                                      </p:to>
                                    </p:set>
                                  </p:childTnLst>
                                </p:cTn>
                              </p:par>
                              <p:par>
                                <p:cTn id="45" presetID="10" presetClass="exit" presetSubtype="0" fill="hold" grpId="0" nodeType="withEffect">
                                  <p:stCondLst>
                                    <p:cond delay="2000"/>
                                  </p:stCondLst>
                                  <p:childTnLst>
                                    <p:animEffect transition="out" filter="fade">
                                      <p:cBhvr>
                                        <p:cTn id="46" dur="2000"/>
                                        <p:tgtEl>
                                          <p:spTgt spid="82951"/>
                                        </p:tgtEl>
                                      </p:cBhvr>
                                    </p:animEffect>
                                    <p:set>
                                      <p:cBhvr>
                                        <p:cTn id="47" dur="1" fill="hold">
                                          <p:stCondLst>
                                            <p:cond delay="1999"/>
                                          </p:stCondLst>
                                        </p:cTn>
                                        <p:tgtEl>
                                          <p:spTgt spid="82951"/>
                                        </p:tgtEl>
                                        <p:attrNameLst>
                                          <p:attrName>style.visibility</p:attrName>
                                        </p:attrNameLst>
                                      </p:cBhvr>
                                      <p:to>
                                        <p:strVal val="hidden"/>
                                      </p:to>
                                    </p:set>
                                  </p:childTnLst>
                                </p:cTn>
                              </p:par>
                              <p:par>
                                <p:cTn id="48" presetID="10" presetClass="exit" presetSubtype="0" fill="hold" grpId="0" nodeType="withEffect">
                                  <p:stCondLst>
                                    <p:cond delay="2000"/>
                                  </p:stCondLst>
                                  <p:childTnLst>
                                    <p:animEffect transition="out" filter="fade">
                                      <p:cBhvr>
                                        <p:cTn id="49" dur="2000"/>
                                        <p:tgtEl>
                                          <p:spTgt spid="82952"/>
                                        </p:tgtEl>
                                      </p:cBhvr>
                                    </p:animEffect>
                                    <p:set>
                                      <p:cBhvr>
                                        <p:cTn id="50" dur="1" fill="hold">
                                          <p:stCondLst>
                                            <p:cond delay="1999"/>
                                          </p:stCondLst>
                                        </p:cTn>
                                        <p:tgtEl>
                                          <p:spTgt spid="829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2" nodeType="clickEffect">
                                  <p:stCondLst>
                                    <p:cond delay="0"/>
                                  </p:stCondLst>
                                  <p:childTnLst>
                                    <p:animEffect transition="out" filter="fade">
                                      <p:cBhvr>
                                        <p:cTn id="54" dur="1000"/>
                                        <p:tgtEl>
                                          <p:spTgt spid="82954"/>
                                        </p:tgtEl>
                                      </p:cBhvr>
                                    </p:animEffect>
                                    <p:set>
                                      <p:cBhvr>
                                        <p:cTn id="55" dur="1" fill="hold">
                                          <p:stCondLst>
                                            <p:cond delay="999"/>
                                          </p:stCondLst>
                                        </p:cTn>
                                        <p:tgtEl>
                                          <p:spTgt spid="82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animBg="1"/>
      <p:bldP spid="82954" grpId="1" animBg="1"/>
      <p:bldP spid="82954" grpId="2" animBg="1"/>
      <p:bldP spid="82955" grpId="0" animBg="1"/>
      <p:bldP spid="82956" grpId="0" animBg="1"/>
      <p:bldP spid="82957" grpId="0" animBg="1"/>
      <p:bldP spid="82958" grpId="0" animBg="1"/>
      <p:bldP spid="82959" grpId="0" animBg="1"/>
      <p:bldP spid="82960" grpId="0" animBg="1"/>
      <p:bldP spid="82949" grpId="0" animBg="1"/>
      <p:bldP spid="82961" grpId="0" animBg="1"/>
      <p:bldP spid="82950" grpId="0" animBg="1"/>
      <p:bldP spid="82951" grpId="0" animBg="1"/>
      <p:bldP spid="82952" grpId="0" animBg="1"/>
      <p:bldP spid="82953" grpId="0" animBg="1"/>
      <p:bldP spid="82953"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descr="TLCdyes"/>
          <p:cNvPicPr>
            <a:picLocks noChangeAspect="1" noChangeArrowheads="1"/>
          </p:cNvPicPr>
          <p:nvPr/>
        </p:nvPicPr>
        <p:blipFill>
          <a:blip r:embed="rId2" cstate="print"/>
          <a:srcRect/>
          <a:stretch>
            <a:fillRect/>
          </a:stretch>
        </p:blipFill>
        <p:spPr bwMode="auto">
          <a:xfrm>
            <a:off x="3829050" y="2871788"/>
            <a:ext cx="5314950" cy="3986212"/>
          </a:xfrm>
          <a:prstGeom prst="rect">
            <a:avLst/>
          </a:prstGeom>
          <a:noFill/>
          <a:ln w="9525">
            <a:noFill/>
            <a:miter lim="800000"/>
            <a:headEnd/>
            <a:tailEnd/>
          </a:ln>
        </p:spPr>
      </p:pic>
      <p:pic>
        <p:nvPicPr>
          <p:cNvPr id="28675" name="Picture 4" descr="TLCherbal"/>
          <p:cNvPicPr>
            <a:picLocks noChangeAspect="1" noChangeArrowheads="1"/>
          </p:cNvPicPr>
          <p:nvPr/>
        </p:nvPicPr>
        <p:blipFill>
          <a:blip r:embed="rId3" cstate="print"/>
          <a:srcRect/>
          <a:stretch>
            <a:fillRect/>
          </a:stretch>
        </p:blipFill>
        <p:spPr bwMode="auto">
          <a:xfrm>
            <a:off x="0" y="0"/>
            <a:ext cx="5721350" cy="293687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TextBox 18"/>
          <p:cNvSpPr txBox="1"/>
          <p:nvPr/>
        </p:nvSpPr>
        <p:spPr>
          <a:xfrm>
            <a:off x="75477" y="701373"/>
            <a:ext cx="4321955" cy="3142079"/>
          </a:xfrm>
          <a:prstGeom prst="rect">
            <a:avLst/>
          </a:prstGeom>
          <a:noFill/>
        </p:spPr>
        <p:txBody>
          <a:bodyPr wrap="square" lIns="0" tIns="0" rIns="0" bIns="0" rtlCol="0">
            <a:spAutoFit/>
          </a:bodyPr>
          <a:lstStyle/>
          <a:p>
            <a:pPr lvl="0">
              <a:lnSpc>
                <a:spcPct val="85000"/>
              </a:lnSpc>
            </a:pPr>
            <a:r>
              <a:rPr kumimoji="0" lang="en-US" sz="2400" b="1" i="0" u="none" strike="noStrike" kern="0" cap="none" spc="-20" normalizeH="0" baseline="0" noProof="0" dirty="0" smtClean="0">
                <a:ln>
                  <a:noFill/>
                </a:ln>
                <a:solidFill>
                  <a:prstClr val="black"/>
                </a:solidFill>
                <a:effectLst/>
                <a:uLnTx/>
                <a:uFillTx/>
              </a:rPr>
              <a:t>Connecting suspect to crime using Thin Layer Chromatography :</a:t>
            </a:r>
            <a:r>
              <a:rPr kumimoji="0" lang="en-US" sz="2400" b="0" i="0" u="none" strike="noStrike" kern="0" cap="none" spc="-20" normalizeH="0" baseline="0" noProof="0" dirty="0" smtClean="0">
                <a:ln>
                  <a:noFill/>
                </a:ln>
                <a:solidFill>
                  <a:prstClr val="black"/>
                </a:solidFill>
                <a:effectLst/>
                <a:uLnTx/>
                <a:uFillTx/>
              </a:rPr>
              <a:t>     In some crime investigations,  the question of who did some writing is key (like who wrote  a check or who wrote a ransom note).  The strategy is to see if the pen that did the writing is the same pen that a  suspect is carrying.   This can be  done by seeing if the inks match. </a:t>
            </a:r>
          </a:p>
        </p:txBody>
      </p:sp>
      <p:pic>
        <p:nvPicPr>
          <p:cNvPr id="29" name="Picture 18" descr="http://orig08.deviantart.net/9c9d/f/2013/320/6/f/crime_scene_tape_by_flobelebelebobele-d6uh602.png"/>
          <p:cNvPicPr>
            <a:picLocks noChangeAspect="1" noChangeArrowheads="1"/>
          </p:cNvPicPr>
          <p:nvPr/>
        </p:nvPicPr>
        <p:blipFill>
          <a:blip r:embed="rId2" cstate="screen">
            <a:grayscl/>
            <a:lum bright="10000"/>
          </a:blip>
          <a:srcRect/>
          <a:stretch>
            <a:fillRect/>
          </a:stretch>
        </p:blipFill>
        <p:spPr bwMode="auto">
          <a:xfrm>
            <a:off x="0" y="152402"/>
            <a:ext cx="9078486" cy="418120"/>
          </a:xfrm>
          <a:prstGeom prst="rect">
            <a:avLst/>
          </a:prstGeom>
          <a:noFill/>
        </p:spPr>
      </p:pic>
      <p:grpSp>
        <p:nvGrpSpPr>
          <p:cNvPr id="36" name="Group 35"/>
          <p:cNvGrpSpPr/>
          <p:nvPr/>
        </p:nvGrpSpPr>
        <p:grpSpPr>
          <a:xfrm>
            <a:off x="4351934" y="762116"/>
            <a:ext cx="4674835" cy="2860314"/>
            <a:chOff x="4141263" y="703501"/>
            <a:chExt cx="2633611" cy="1611384"/>
          </a:xfrm>
        </p:grpSpPr>
        <p:cxnSp>
          <p:nvCxnSpPr>
            <p:cNvPr id="20" name="Straight Connector 19"/>
            <p:cNvCxnSpPr/>
            <p:nvPr/>
          </p:nvCxnSpPr>
          <p:spPr>
            <a:xfrm>
              <a:off x="4270519" y="1593189"/>
              <a:ext cx="0" cy="438912"/>
            </a:xfrm>
            <a:prstGeom prst="line">
              <a:avLst/>
            </a:prstGeom>
            <a:noFill/>
            <a:ln w="9525" cap="rnd" cmpd="sng" algn="ctr">
              <a:solidFill>
                <a:sysClr val="windowText" lastClr="000000"/>
              </a:solidFill>
              <a:prstDash val="solid"/>
              <a:headEnd type="triangle" w="sm" len="sm"/>
              <a:tailEnd type="triangle" w="sm" len="sm"/>
            </a:ln>
            <a:effectLst/>
          </p:spPr>
        </p:cxnSp>
        <p:sp>
          <p:nvSpPr>
            <p:cNvPr id="21" name="Rectangle 20"/>
            <p:cNvSpPr/>
            <p:nvPr/>
          </p:nvSpPr>
          <p:spPr>
            <a:xfrm>
              <a:off x="4141263" y="1755281"/>
              <a:ext cx="221157" cy="11908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21"/>
            <p:cNvSpPr/>
            <p:nvPr/>
          </p:nvSpPr>
          <p:spPr>
            <a:xfrm>
              <a:off x="4397872" y="703501"/>
              <a:ext cx="2377002" cy="1315274"/>
            </a:xfrm>
            <a:prstGeom prst="rect">
              <a:avLst/>
            </a:prstGeom>
            <a:blipFill>
              <a:blip r:embed="rId3" cstate="screen"/>
              <a:tile tx="0" ty="0" sx="100000" sy="100000" flip="none" algn="tl"/>
            </a:blip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3" name="Straight Connector 22"/>
            <p:cNvCxnSpPr/>
            <p:nvPr/>
          </p:nvCxnSpPr>
          <p:spPr>
            <a:xfrm>
              <a:off x="4455160" y="1603248"/>
              <a:ext cx="2255520" cy="0"/>
            </a:xfrm>
            <a:prstGeom prst="line">
              <a:avLst/>
            </a:prstGeom>
            <a:noFill/>
            <a:ln w="9525" cap="flat" cmpd="sng" algn="ctr">
              <a:solidFill>
                <a:sysClr val="window" lastClr="FFFFFF">
                  <a:lumMod val="65000"/>
                </a:sysClr>
              </a:solidFill>
              <a:prstDash val="solid"/>
            </a:ln>
            <a:effectLst/>
          </p:spPr>
        </p:cxnSp>
        <p:sp>
          <p:nvSpPr>
            <p:cNvPr id="24" name="TextBox 23"/>
            <p:cNvSpPr txBox="1"/>
            <p:nvPr/>
          </p:nvSpPr>
          <p:spPr>
            <a:xfrm>
              <a:off x="5022820" y="1589934"/>
              <a:ext cx="1637414" cy="156050"/>
            </a:xfrm>
            <a:prstGeom prst="rect">
              <a:avLst/>
            </a:prstGeom>
            <a:noFill/>
          </p:spPr>
          <p:txBody>
            <a:bodyPr wrap="square" lIns="0" tIns="0" rIns="0" bIns="0" rtlCol="0">
              <a:spAutoFit/>
            </a:bodyPr>
            <a:lstStyle/>
            <a:p>
              <a:pPr marL="228600" marR="0" lvl="0" indent="-228600"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20" normalizeH="0" baseline="0" noProof="0" dirty="0" smtClean="0">
                  <a:ln>
                    <a:noFill/>
                  </a:ln>
                  <a:solidFill>
                    <a:prstClr val="black"/>
                  </a:solidFill>
                  <a:effectLst/>
                  <a:uLnTx/>
                  <a:uFillTx/>
                </a:rPr>
                <a:t>.   .   .   .   .   .   .   .  .  .</a:t>
              </a:r>
              <a:endParaRPr kumimoji="0" lang="en-US" sz="2000" b="1" i="0" u="none" strike="noStrike" kern="0" cap="none" spc="0" normalizeH="0" baseline="0" noProof="0" dirty="0" smtClean="0">
                <a:ln>
                  <a:noFill/>
                </a:ln>
                <a:solidFill>
                  <a:prstClr val="black"/>
                </a:solidFill>
                <a:effectLst/>
                <a:uLnTx/>
                <a:uFillTx/>
              </a:endParaRPr>
            </a:p>
          </p:txBody>
        </p:sp>
        <p:sp>
          <p:nvSpPr>
            <p:cNvPr id="25" name="TextBox 24"/>
            <p:cNvSpPr txBox="1"/>
            <p:nvPr/>
          </p:nvSpPr>
          <p:spPr>
            <a:xfrm>
              <a:off x="4161997" y="1732953"/>
              <a:ext cx="301512" cy="156050"/>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20" normalizeH="0" baseline="0" noProof="0" dirty="0" smtClean="0">
                  <a:ln>
                    <a:noFill/>
                  </a:ln>
                  <a:solidFill>
                    <a:prstClr val="black"/>
                  </a:solidFill>
                  <a:effectLst/>
                  <a:uLnTx/>
                  <a:uFillTx/>
                </a:rPr>
                <a:t>1.5</a:t>
              </a:r>
              <a:r>
                <a:rPr kumimoji="0" lang="en-US" sz="2000" b="0" i="0" u="none" strike="noStrike" kern="0" cap="none" spc="-20" normalizeH="0" baseline="0" noProof="0" dirty="0" smtClean="0">
                  <a:ln>
                    <a:noFill/>
                  </a:ln>
                  <a:solidFill>
                    <a:prstClr val="black"/>
                  </a:solidFill>
                  <a:effectLst/>
                  <a:uLnTx/>
                  <a:uFillTx/>
                </a:rPr>
                <a:t>” </a:t>
              </a:r>
            </a:p>
          </p:txBody>
        </p:sp>
        <p:cxnSp>
          <p:nvCxnSpPr>
            <p:cNvPr id="26" name="Straight Connector 25"/>
            <p:cNvCxnSpPr/>
            <p:nvPr/>
          </p:nvCxnSpPr>
          <p:spPr>
            <a:xfrm>
              <a:off x="4191354" y="1597441"/>
              <a:ext cx="212614" cy="0"/>
            </a:xfrm>
            <a:prstGeom prst="line">
              <a:avLst/>
            </a:prstGeom>
            <a:noFill/>
            <a:ln w="9525" cap="flat" cmpd="sng" algn="ctr">
              <a:solidFill>
                <a:sysClr val="windowText" lastClr="000000"/>
              </a:solidFill>
              <a:prstDash val="solid"/>
            </a:ln>
            <a:effectLst/>
          </p:spPr>
        </p:cxnSp>
        <p:cxnSp>
          <p:nvCxnSpPr>
            <p:cNvPr id="27" name="Straight Connector 26"/>
            <p:cNvCxnSpPr/>
            <p:nvPr/>
          </p:nvCxnSpPr>
          <p:spPr>
            <a:xfrm>
              <a:off x="4182139" y="2022034"/>
              <a:ext cx="212614" cy="0"/>
            </a:xfrm>
            <a:prstGeom prst="line">
              <a:avLst/>
            </a:prstGeom>
            <a:noFill/>
            <a:ln w="9525" cap="flat" cmpd="sng" algn="ctr">
              <a:solidFill>
                <a:sysClr val="windowText" lastClr="000000"/>
              </a:solidFill>
              <a:prstDash val="solid"/>
            </a:ln>
            <a:effectLst/>
          </p:spPr>
        </p:cxnSp>
        <p:sp>
          <p:nvSpPr>
            <p:cNvPr id="28" name="TextBox 27"/>
            <p:cNvSpPr txBox="1"/>
            <p:nvPr/>
          </p:nvSpPr>
          <p:spPr>
            <a:xfrm>
              <a:off x="4933507" y="1751014"/>
              <a:ext cx="1774283" cy="143551"/>
            </a:xfrm>
            <a:prstGeom prst="rect">
              <a:avLst/>
            </a:prstGeom>
            <a:noFill/>
          </p:spPr>
          <p:txBody>
            <a:bodyPr wrap="square" lIns="0" tIns="0" rIns="0" bIns="0" rtlCol="0">
              <a:spAutoFit/>
            </a:bodyPr>
            <a:lstStyle/>
            <a:p>
              <a:pPr marL="228600" indent="-228600">
                <a:lnSpc>
                  <a:spcPct val="90000"/>
                </a:lnSpc>
              </a:pPr>
              <a:r>
                <a:rPr lang="en-US" b="1" spc="-20" dirty="0" err="1" smtClean="0">
                  <a:solidFill>
                    <a:prstClr val="black"/>
                  </a:solidFill>
                  <a:latin typeface="Balthazar" pitchFamily="2" charset="0"/>
                </a:rPr>
                <a:t>unk</a:t>
              </a:r>
              <a:r>
                <a:rPr lang="en-US" b="1" spc="-20" dirty="0" smtClean="0">
                  <a:solidFill>
                    <a:prstClr val="black"/>
                  </a:solidFill>
                  <a:latin typeface="Balthazar" pitchFamily="2" charset="0"/>
                </a:rPr>
                <a:t> </a:t>
              </a:r>
              <a:r>
                <a:rPr lang="en-US" spc="-20" dirty="0" smtClean="0">
                  <a:solidFill>
                    <a:prstClr val="black"/>
                  </a:solidFill>
                  <a:latin typeface="Borealis" pitchFamily="2" charset="0"/>
                </a:rPr>
                <a:t>1 2  3 4 5  6 7 8 9    </a:t>
              </a:r>
              <a:endParaRPr lang="en-US" dirty="0" smtClean="0">
                <a:solidFill>
                  <a:prstClr val="black"/>
                </a:solidFill>
                <a:latin typeface="Borealis" pitchFamily="2" charset="0"/>
              </a:endParaRPr>
            </a:p>
          </p:txBody>
        </p:sp>
        <p:cxnSp>
          <p:nvCxnSpPr>
            <p:cNvPr id="30" name="Straight Connector 29"/>
            <p:cNvCxnSpPr/>
            <p:nvPr/>
          </p:nvCxnSpPr>
          <p:spPr>
            <a:xfrm flipH="1">
              <a:off x="4391580" y="2170212"/>
              <a:ext cx="658368" cy="0"/>
            </a:xfrm>
            <a:prstGeom prst="line">
              <a:avLst/>
            </a:prstGeom>
            <a:noFill/>
            <a:ln w="9525" cap="rnd" cmpd="sng" algn="ctr">
              <a:solidFill>
                <a:sysClr val="windowText" lastClr="000000"/>
              </a:solidFill>
              <a:prstDash val="solid"/>
              <a:headEnd type="triangle" w="sm" len="sm"/>
              <a:tailEnd type="triangle" w="sm" len="sm"/>
            </a:ln>
            <a:effectLst/>
          </p:spPr>
        </p:cxnSp>
        <p:sp>
          <p:nvSpPr>
            <p:cNvPr id="31" name="Rectangle 30"/>
            <p:cNvSpPr/>
            <p:nvPr/>
          </p:nvSpPr>
          <p:spPr>
            <a:xfrm rot="5400000">
              <a:off x="4646425" y="2077604"/>
              <a:ext cx="153113" cy="19138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Box 31"/>
            <p:cNvSpPr txBox="1"/>
            <p:nvPr/>
          </p:nvSpPr>
          <p:spPr>
            <a:xfrm>
              <a:off x="4635237" y="2093786"/>
              <a:ext cx="259991" cy="156050"/>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20" normalizeH="0" baseline="0" noProof="0" dirty="0" smtClean="0">
                  <a:ln>
                    <a:noFill/>
                  </a:ln>
                  <a:solidFill>
                    <a:prstClr val="black"/>
                  </a:solidFill>
                  <a:effectLst/>
                  <a:uLnTx/>
                  <a:uFillTx/>
                </a:rPr>
                <a:t>2.5</a:t>
              </a:r>
              <a:r>
                <a:rPr kumimoji="0" lang="en-US" sz="2000" b="0" i="0" u="none" strike="noStrike" kern="0" cap="none" spc="-20" normalizeH="0" baseline="0" noProof="0" dirty="0" smtClean="0">
                  <a:ln>
                    <a:noFill/>
                  </a:ln>
                  <a:solidFill>
                    <a:prstClr val="black"/>
                  </a:solidFill>
                  <a:effectLst/>
                  <a:uLnTx/>
                  <a:uFillTx/>
                </a:rPr>
                <a:t>” </a:t>
              </a:r>
            </a:p>
          </p:txBody>
        </p:sp>
        <p:cxnSp>
          <p:nvCxnSpPr>
            <p:cNvPr id="33" name="Straight Connector 32"/>
            <p:cNvCxnSpPr/>
            <p:nvPr/>
          </p:nvCxnSpPr>
          <p:spPr>
            <a:xfrm>
              <a:off x="5066750" y="2045823"/>
              <a:ext cx="0" cy="269062"/>
            </a:xfrm>
            <a:prstGeom prst="line">
              <a:avLst/>
            </a:prstGeom>
            <a:noFill/>
            <a:ln w="9525" cap="flat" cmpd="sng" algn="ctr">
              <a:solidFill>
                <a:sysClr val="windowText" lastClr="000000"/>
              </a:solidFill>
              <a:prstDash val="solid"/>
            </a:ln>
            <a:effectLst/>
          </p:spPr>
        </p:cxnSp>
        <p:cxnSp>
          <p:nvCxnSpPr>
            <p:cNvPr id="34" name="Straight Connector 33"/>
            <p:cNvCxnSpPr/>
            <p:nvPr/>
          </p:nvCxnSpPr>
          <p:spPr>
            <a:xfrm rot="5400000">
              <a:off x="4285511" y="2152579"/>
              <a:ext cx="212614" cy="0"/>
            </a:xfrm>
            <a:prstGeom prst="line">
              <a:avLst/>
            </a:prstGeom>
            <a:noFill/>
            <a:ln w="9525" cap="flat" cmpd="sng" algn="ctr">
              <a:solidFill>
                <a:sysClr val="windowText" lastClr="000000"/>
              </a:solidFill>
              <a:prstDash val="solid"/>
            </a:ln>
            <a:effectLst/>
          </p:spPr>
        </p:cxnSp>
        <p:sp>
          <p:nvSpPr>
            <p:cNvPr id="35" name="TextBox 34"/>
            <p:cNvSpPr txBox="1"/>
            <p:nvPr/>
          </p:nvSpPr>
          <p:spPr>
            <a:xfrm>
              <a:off x="4997927" y="1143826"/>
              <a:ext cx="1209833" cy="218470"/>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20" normalizeH="0" baseline="0" noProof="0" dirty="0" smtClean="0">
                  <a:ln>
                    <a:noFill/>
                  </a:ln>
                  <a:solidFill>
                    <a:prstClr val="black"/>
                  </a:solidFill>
                  <a:effectLst/>
                  <a:uLnTx/>
                  <a:uFillTx/>
                </a:rPr>
                <a:t>9</a:t>
              </a:r>
              <a:r>
                <a:rPr kumimoji="0" lang="en-US" sz="2800" b="0" i="0" u="none" strike="noStrike" kern="0" cap="none" spc="-20" normalizeH="0" baseline="0" noProof="0" dirty="0" smtClean="0">
                  <a:ln>
                    <a:noFill/>
                  </a:ln>
                  <a:solidFill>
                    <a:prstClr val="black"/>
                  </a:solidFill>
                  <a:effectLst/>
                  <a:uLnTx/>
                  <a:uFillTx/>
                </a:rPr>
                <a:t>”  x  5” sheet </a:t>
              </a:r>
            </a:p>
          </p:txBody>
        </p:sp>
      </p:grpSp>
      <p:sp>
        <p:nvSpPr>
          <p:cNvPr id="37" name="TextBox 36"/>
          <p:cNvSpPr txBox="1"/>
          <p:nvPr/>
        </p:nvSpPr>
        <p:spPr>
          <a:xfrm>
            <a:off x="140677" y="3909262"/>
            <a:ext cx="8956431" cy="2514214"/>
          </a:xfrm>
          <a:prstGeom prst="rect">
            <a:avLst/>
          </a:prstGeom>
          <a:noFill/>
        </p:spPr>
        <p:txBody>
          <a:bodyPr wrap="square" lIns="0" tIns="0" rIns="0" bIns="0" rtlCol="0">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2400" b="0" i="0" u="none" strike="noStrike" kern="0" cap="none" spc="-20" normalizeH="0" baseline="0" noProof="0" dirty="0" smtClean="0">
                <a:ln>
                  <a:noFill/>
                </a:ln>
                <a:solidFill>
                  <a:prstClr val="black"/>
                </a:solidFill>
                <a:effectLst/>
                <a:uLnTx/>
                <a:uFillTx/>
              </a:rPr>
              <a:t> </a:t>
            </a:r>
            <a:r>
              <a:rPr kumimoji="0" lang="en-US" sz="2400" b="1" i="0" u="none" strike="noStrike" kern="0" cap="none" spc="-20" normalizeH="0" baseline="0" noProof="0" dirty="0" smtClean="0">
                <a:ln>
                  <a:noFill/>
                </a:ln>
                <a:solidFill>
                  <a:prstClr val="black"/>
                </a:solidFill>
                <a:effectLst/>
                <a:uLnTx/>
                <a:uFillTx/>
              </a:rPr>
              <a:t>1) </a:t>
            </a:r>
            <a:r>
              <a:rPr kumimoji="0" lang="en-US" sz="2400" b="0" i="0" u="none" strike="noStrike" kern="0" cap="none" spc="-20" normalizeH="0" baseline="0" noProof="0" dirty="0" smtClean="0">
                <a:ln>
                  <a:noFill/>
                </a:ln>
                <a:solidFill>
                  <a:prstClr val="black"/>
                </a:solidFill>
                <a:effectLst/>
                <a:uLnTx/>
                <a:uFillTx/>
              </a:rPr>
              <a:t> Cut a sheet of paper to 9” by 5”.  Draw a line using a </a:t>
            </a:r>
            <a:r>
              <a:rPr kumimoji="0" lang="en-US" sz="2400" b="1" i="0" u="none" strike="noStrike" kern="0" cap="none" spc="-20" normalizeH="0" baseline="0" noProof="0" dirty="0" smtClean="0">
                <a:ln>
                  <a:noFill/>
                </a:ln>
                <a:solidFill>
                  <a:prstClr val="black"/>
                </a:solidFill>
                <a:effectLst/>
                <a:uLnTx/>
                <a:uFillTx/>
              </a:rPr>
              <a:t>pencil</a:t>
            </a:r>
            <a:r>
              <a:rPr kumimoji="0" lang="en-US" sz="2400" b="0" i="0" u="none" strike="noStrike" kern="0" cap="none" spc="-20" normalizeH="0" baseline="0" noProof="0" dirty="0" smtClean="0">
                <a:ln>
                  <a:noFill/>
                </a:ln>
                <a:solidFill>
                  <a:prstClr val="black"/>
                </a:solidFill>
                <a:effectLst/>
                <a:uLnTx/>
                <a:uFillTx/>
              </a:rPr>
              <a:t> 1.5 inches (3.8 cm) from the bottom of the sheet.  Starting at 2.5 inches from the left, place dots using a pencil at every half inch along that line.  Label them “</a:t>
            </a:r>
            <a:r>
              <a:rPr kumimoji="0" lang="en-US" sz="2400" b="0" i="0" u="none" strike="noStrike" kern="0" cap="none" spc="-20" normalizeH="0" baseline="0" noProof="0" dirty="0" err="1" smtClean="0">
                <a:ln>
                  <a:noFill/>
                </a:ln>
                <a:solidFill>
                  <a:prstClr val="black"/>
                </a:solidFill>
                <a:effectLst/>
                <a:uLnTx/>
                <a:uFillTx/>
              </a:rPr>
              <a:t>unk</a:t>
            </a:r>
            <a:r>
              <a:rPr kumimoji="0" lang="en-US" sz="2400" b="0" i="0" u="none" strike="noStrike" kern="0" cap="none" spc="-20" normalizeH="0" baseline="0" noProof="0" dirty="0" smtClean="0">
                <a:ln>
                  <a:noFill/>
                </a:ln>
                <a:solidFill>
                  <a:prstClr val="black"/>
                </a:solidFill>
                <a:effectLst/>
                <a:uLnTx/>
                <a:uFillTx/>
              </a:rPr>
              <a:t> and 1, 2, 3, 4, 5, 6, 7, 8, &amp; 9.</a:t>
            </a:r>
          </a:p>
          <a:p>
            <a:pPr marL="0" marR="0" lvl="0" indent="0" defTabSz="914400" eaLnBrk="1" fontAlgn="auto" latinLnBrk="0" hangingPunct="1">
              <a:lnSpc>
                <a:spcPct val="85000"/>
              </a:lnSpc>
              <a:spcBef>
                <a:spcPts val="0"/>
              </a:spcBef>
              <a:spcAft>
                <a:spcPts val="0"/>
              </a:spcAft>
              <a:buClrTx/>
              <a:buSzTx/>
              <a:buFontTx/>
              <a:buNone/>
              <a:tabLst/>
              <a:defRPr/>
            </a:pPr>
            <a:r>
              <a:rPr lang="en-US" sz="2400" kern="0" spc="-20" dirty="0">
                <a:solidFill>
                  <a:prstClr val="black"/>
                </a:solidFill>
              </a:rPr>
              <a:t/>
            </a:r>
            <a:br>
              <a:rPr lang="en-US" sz="2400" kern="0" spc="-20" dirty="0">
                <a:solidFill>
                  <a:prstClr val="black"/>
                </a:solidFill>
              </a:rPr>
            </a:br>
            <a:r>
              <a:rPr kumimoji="0" lang="en-US" sz="2400" b="1" i="0" u="none" strike="noStrike" kern="0" cap="none" spc="-20" normalizeH="0" baseline="0" noProof="0" dirty="0" smtClean="0">
                <a:ln>
                  <a:noFill/>
                </a:ln>
                <a:solidFill>
                  <a:prstClr val="black"/>
                </a:solidFill>
                <a:effectLst/>
                <a:uLnTx/>
                <a:uFillTx/>
              </a:rPr>
              <a:t>2)</a:t>
            </a:r>
            <a:r>
              <a:rPr kumimoji="0" lang="en-US" sz="2400" b="0" i="0" u="none" strike="noStrike" kern="0" cap="none" spc="-20" normalizeH="0" baseline="0" noProof="0" dirty="0" smtClean="0">
                <a:ln>
                  <a:noFill/>
                </a:ln>
                <a:solidFill>
                  <a:prstClr val="black"/>
                </a:solidFill>
                <a:effectLst/>
                <a:uLnTx/>
                <a:uFillTx/>
              </a:rPr>
              <a:t> On the “</a:t>
            </a:r>
            <a:r>
              <a:rPr kumimoji="0" lang="en-US" sz="2400" b="0" i="0" u="none" strike="noStrike" kern="0" cap="none" spc="-20" normalizeH="0" baseline="0" noProof="0" dirty="0" err="1" smtClean="0">
                <a:ln>
                  <a:noFill/>
                </a:ln>
                <a:solidFill>
                  <a:prstClr val="black"/>
                </a:solidFill>
                <a:effectLst/>
                <a:uLnTx/>
                <a:uFillTx/>
              </a:rPr>
              <a:t>unk</a:t>
            </a:r>
            <a:r>
              <a:rPr kumimoji="0" lang="en-US" sz="2400" b="0" i="0" u="none" strike="noStrike" kern="0" cap="none" spc="-20" normalizeH="0" baseline="0" noProof="0" dirty="0" smtClean="0">
                <a:ln>
                  <a:noFill/>
                </a:ln>
                <a:solidFill>
                  <a:prstClr val="black"/>
                </a:solidFill>
                <a:effectLst/>
                <a:uLnTx/>
                <a:uFillTx/>
              </a:rPr>
              <a:t>” (unknown) dot, carefully place a dot of ink from a </a:t>
            </a:r>
            <a:r>
              <a:rPr lang="en-US" sz="2400" spc="-20" dirty="0" smtClean="0">
                <a:solidFill>
                  <a:prstClr val="black"/>
                </a:solidFill>
              </a:rPr>
              <a:t>bottle that contains ink that was extracted from the written evidence (ransom note, check, etc.).  </a:t>
            </a:r>
            <a:r>
              <a:rPr kumimoji="0" lang="en-US" sz="2400" b="0" i="0" u="none" strike="noStrike" kern="0" cap="none" spc="-20" normalizeH="0" baseline="0" noProof="0" dirty="0" smtClean="0">
                <a:ln>
                  <a:noFill/>
                </a:ln>
                <a:solidFill>
                  <a:prstClr val="black"/>
                </a:solidFill>
                <a:effectLst/>
                <a:uLnTx/>
                <a:uFillTx/>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E:\ChemistryMore\ForensicScienceDay\Oct29-08\InkComparison1280.jpg"/>
          <p:cNvPicPr>
            <a:picLocks noChangeAspect="1" noChangeArrowheads="1"/>
          </p:cNvPicPr>
          <p:nvPr/>
        </p:nvPicPr>
        <p:blipFill>
          <a:blip r:embed="rId3" cstate="screen">
            <a:grayscl/>
            <a:lum bright="10000" contrast="10000"/>
          </a:blip>
          <a:srcRect/>
          <a:stretch>
            <a:fillRect/>
          </a:stretch>
        </p:blipFill>
        <p:spPr bwMode="auto">
          <a:xfrm>
            <a:off x="6709629" y="295361"/>
            <a:ext cx="2199908" cy="4018731"/>
          </a:xfrm>
          <a:prstGeom prst="rect">
            <a:avLst/>
          </a:prstGeom>
          <a:noFill/>
        </p:spPr>
      </p:pic>
      <p:sp>
        <p:nvSpPr>
          <p:cNvPr id="3" name="TextBox 2"/>
          <p:cNvSpPr txBox="1"/>
          <p:nvPr/>
        </p:nvSpPr>
        <p:spPr>
          <a:xfrm>
            <a:off x="304799" y="269859"/>
            <a:ext cx="6257366" cy="5539978"/>
          </a:xfrm>
          <a:prstGeom prst="rect">
            <a:avLst/>
          </a:prstGeom>
          <a:noFill/>
        </p:spPr>
        <p:txBody>
          <a:bodyPr wrap="square" lIns="0" tIns="0" rIns="0" bIns="0" rtlCol="0">
            <a:spAutoFit/>
          </a:bodyPr>
          <a:lstStyle/>
          <a:p>
            <a:pPr marL="168275" indent="-168275"/>
            <a:r>
              <a:rPr lang="en-US" sz="2000" b="1" spc="-20" dirty="0" smtClean="0">
                <a:solidFill>
                  <a:prstClr val="black"/>
                </a:solidFill>
              </a:rPr>
              <a:t>5) </a:t>
            </a:r>
            <a:r>
              <a:rPr lang="en-US" sz="2000" spc="-20" dirty="0" smtClean="0">
                <a:solidFill>
                  <a:prstClr val="black"/>
                </a:solidFill>
              </a:rPr>
              <a:t>Get a chromatography jar and place ¾” of solvent into the jar.   The solvent is usually a mixture of rubbing alcohol and water, acetone or water, or some other solvent.  </a:t>
            </a:r>
            <a:endParaRPr lang="en-US" sz="2000" b="1" spc="-20" dirty="0" smtClean="0">
              <a:solidFill>
                <a:prstClr val="black"/>
              </a:solidFill>
            </a:endParaRPr>
          </a:p>
          <a:p>
            <a:pPr marL="168275" indent="-168275"/>
            <a:r>
              <a:rPr lang="en-US" sz="2000" b="1" spc="-20" dirty="0" smtClean="0">
                <a:solidFill>
                  <a:prstClr val="black"/>
                </a:solidFill>
              </a:rPr>
              <a:t>6)</a:t>
            </a:r>
            <a:r>
              <a:rPr lang="en-US" sz="2000" spc="-20" dirty="0" smtClean="0">
                <a:solidFill>
                  <a:prstClr val="black"/>
                </a:solidFill>
              </a:rPr>
              <a:t>  Carefully place the sheet of paper (coiled into a cylinder) into the jar with the solvent.  Replace the cap.</a:t>
            </a:r>
          </a:p>
          <a:p>
            <a:pPr marL="228600" indent="-228600"/>
            <a:r>
              <a:rPr lang="en-US" sz="2000" b="1" spc="-20" dirty="0" smtClean="0">
                <a:solidFill>
                  <a:prstClr val="black"/>
                </a:solidFill>
              </a:rPr>
              <a:t>7) </a:t>
            </a:r>
            <a:r>
              <a:rPr lang="en-US" sz="2000" spc="-20" dirty="0" smtClean="0">
                <a:solidFill>
                  <a:prstClr val="black"/>
                </a:solidFill>
              </a:rPr>
              <a:t>  Work on the other parts of this lab while the solvent is climbing up the paper.  Wait until the solvent has risen at least half way up the paper before making a conclusion.   </a:t>
            </a:r>
          </a:p>
          <a:p>
            <a:r>
              <a:rPr lang="en-US" sz="2000" spc="-20" dirty="0" smtClean="0">
                <a:solidFill>
                  <a:prstClr val="black"/>
                </a:solidFill>
              </a:rPr>
              <a:t>At the end of this experiment, the class can compare their chromatographs to see which mixture did the best job in separating the components of the inks.  </a:t>
            </a:r>
          </a:p>
          <a:p>
            <a:pPr marL="171450" indent="-171450"/>
            <a:r>
              <a:rPr lang="en-US" sz="2000" b="1" spc="-20" dirty="0" smtClean="0">
                <a:solidFill>
                  <a:prstClr val="black"/>
                </a:solidFill>
              </a:rPr>
              <a:t>8) </a:t>
            </a:r>
            <a:r>
              <a:rPr lang="en-US" sz="2000" spc="-20" dirty="0" smtClean="0">
                <a:solidFill>
                  <a:prstClr val="black"/>
                </a:solidFill>
              </a:rPr>
              <a:t> Decide which pen best matches the pen used in the crime, or say no pen was a match.   Also, results can be inconclusive if the chromatography did not produce a good separation or distinction between the spots.  Let instructor see your results.</a:t>
            </a:r>
            <a:br>
              <a:rPr lang="en-US" sz="2000" spc="-20" dirty="0" smtClean="0">
                <a:solidFill>
                  <a:prstClr val="black"/>
                </a:solidFill>
              </a:rPr>
            </a:br>
            <a:r>
              <a:rPr lang="en-US" sz="2000" spc="-20" dirty="0" smtClean="0">
                <a:solidFill>
                  <a:prstClr val="black"/>
                </a:solidFill>
              </a:rPr>
              <a:t/>
            </a:r>
            <a:br>
              <a:rPr lang="en-US" sz="2000" spc="-20" dirty="0" smtClean="0">
                <a:solidFill>
                  <a:prstClr val="black"/>
                </a:solidFill>
              </a:rPr>
            </a:br>
            <a:endParaRPr lang="en-US" sz="2000" spc="-20" dirty="0" smtClean="0">
              <a:solidFill>
                <a:prstClr val="black"/>
              </a:solidFill>
            </a:endParaRPr>
          </a:p>
        </p:txBody>
      </p:sp>
      <p:sp>
        <p:nvSpPr>
          <p:cNvPr id="4" name="Rectangle 3"/>
          <p:cNvSpPr/>
          <p:nvPr/>
        </p:nvSpPr>
        <p:spPr>
          <a:xfrm>
            <a:off x="4447357" y="5447497"/>
            <a:ext cx="231276" cy="231276"/>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25346" y="5455518"/>
            <a:ext cx="231276" cy="231276"/>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3763" y="5415599"/>
            <a:ext cx="8292353" cy="307777"/>
          </a:xfrm>
          <a:prstGeom prst="rect">
            <a:avLst/>
          </a:prstGeom>
          <a:noFill/>
        </p:spPr>
        <p:txBody>
          <a:bodyPr wrap="square" lIns="0" tIns="0" rIns="0" bIns="0" rtlCol="0">
            <a:spAutoFit/>
          </a:bodyPr>
          <a:lstStyle/>
          <a:p>
            <a:pPr marL="168275" indent="-168275"/>
            <a:r>
              <a:rPr lang="en-US" sz="2000" spc="-20" dirty="0" smtClean="0">
                <a:solidFill>
                  <a:prstClr val="black"/>
                </a:solidFill>
              </a:rPr>
              <a:t>Matches Pen #: ______             No Match                   Inconclusive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89" y="550618"/>
            <a:ext cx="3566766" cy="1538883"/>
          </a:xfrm>
          <a:prstGeom prst="rect">
            <a:avLst/>
          </a:prstGeom>
          <a:noFill/>
        </p:spPr>
        <p:txBody>
          <a:bodyPr wrap="square" lIns="45720" tIns="0" rIns="45720" bIns="0" rtlCol="0">
            <a:spAutoFit/>
          </a:bodyPr>
          <a:lstStyle/>
          <a:p>
            <a:r>
              <a:rPr lang="en-US" sz="2000" dirty="0"/>
              <a:t>Latent (present but not visible) fingerprints:   The chemical composition of our fingerprints allows various methods to be used to make them </a:t>
            </a:r>
            <a:r>
              <a:rPr lang="en-US" sz="2000" dirty="0" smtClean="0"/>
              <a:t>visible. </a:t>
            </a:r>
            <a:endParaRPr lang="en-US" sz="2000" dirty="0"/>
          </a:p>
        </p:txBody>
      </p:sp>
      <p:pic>
        <p:nvPicPr>
          <p:cNvPr id="3" name="Picture 10" descr="https://sp.yimg.com/xj/th?id=OIP.Mbbc42669953619abb5ffeb3f99ccf6a7o0&amp;pid=15.1&amp;P=0&amp;w=300&amp;h=300"/>
          <p:cNvPicPr>
            <a:picLocks noChangeAspect="1" noChangeArrowheads="1"/>
          </p:cNvPicPr>
          <p:nvPr/>
        </p:nvPicPr>
        <p:blipFill>
          <a:blip r:embed="rId2" cstate="screen"/>
          <a:srcRect l="4667" r="5851"/>
          <a:stretch>
            <a:fillRect/>
          </a:stretch>
        </p:blipFill>
        <p:spPr bwMode="auto">
          <a:xfrm>
            <a:off x="7998180" y="477347"/>
            <a:ext cx="1145820" cy="1850664"/>
          </a:xfrm>
          <a:prstGeom prst="rect">
            <a:avLst/>
          </a:prstGeom>
          <a:noFill/>
        </p:spPr>
      </p:pic>
      <p:pic>
        <p:nvPicPr>
          <p:cNvPr id="4" name="Picture 12" descr="http://www.tritechforensics.com/uploaded_files/images/products/b_d35f4a824a7a2c031cd08ba86df372e2SL-MIT-Action.jpg"/>
          <p:cNvPicPr>
            <a:picLocks noChangeAspect="1" noChangeArrowheads="1"/>
          </p:cNvPicPr>
          <p:nvPr/>
        </p:nvPicPr>
        <p:blipFill>
          <a:blip r:embed="rId3" cstate="screen">
            <a:grayscl/>
            <a:lum bright="20000"/>
          </a:blip>
          <a:srcRect/>
          <a:stretch>
            <a:fillRect/>
          </a:stretch>
        </p:blipFill>
        <p:spPr bwMode="auto">
          <a:xfrm>
            <a:off x="4355895" y="500145"/>
            <a:ext cx="3560855" cy="1953697"/>
          </a:xfrm>
          <a:prstGeom prst="rect">
            <a:avLst/>
          </a:prstGeom>
          <a:noFill/>
        </p:spPr>
      </p:pic>
      <p:pic>
        <p:nvPicPr>
          <p:cNvPr id="5" name="Picture 18" descr="http://orig08.deviantart.net/9c9d/f/2013/320/6/f/crime_scene_tape_by_flobelebelebobele-d6uh602.png"/>
          <p:cNvPicPr>
            <a:picLocks noChangeAspect="1" noChangeArrowheads="1"/>
          </p:cNvPicPr>
          <p:nvPr/>
        </p:nvPicPr>
        <p:blipFill>
          <a:blip r:embed="rId4" cstate="screen">
            <a:grayscl/>
            <a:lum bright="10000"/>
          </a:blip>
          <a:srcRect/>
          <a:stretch>
            <a:fillRect/>
          </a:stretch>
        </p:blipFill>
        <p:spPr bwMode="auto">
          <a:xfrm>
            <a:off x="640080" y="116792"/>
            <a:ext cx="7863840" cy="362174"/>
          </a:xfrm>
          <a:prstGeom prst="rect">
            <a:avLst/>
          </a:prstGeom>
          <a:noFill/>
        </p:spPr>
      </p:pic>
      <p:sp>
        <p:nvSpPr>
          <p:cNvPr id="6" name="TextBox 5"/>
          <p:cNvSpPr txBox="1"/>
          <p:nvPr/>
        </p:nvSpPr>
        <p:spPr>
          <a:xfrm>
            <a:off x="277908" y="2606382"/>
            <a:ext cx="8668868" cy="4355038"/>
          </a:xfrm>
          <a:prstGeom prst="rect">
            <a:avLst/>
          </a:prstGeom>
          <a:noFill/>
        </p:spPr>
        <p:txBody>
          <a:bodyPr wrap="square" lIns="45720" tIns="0" rIns="45720" rtlCol="0">
            <a:spAutoFit/>
          </a:bodyPr>
          <a:lstStyle/>
          <a:p>
            <a:pPr marL="287338" indent="-287338">
              <a:buAutoNum type="arabicParenR"/>
            </a:pPr>
            <a:r>
              <a:rPr lang="en-US" sz="2000" dirty="0" smtClean="0"/>
              <a:t> Oils in our fingerprints are sticky.  So powders such as small iron filings will stick to them making them visible.   </a:t>
            </a:r>
          </a:p>
          <a:p>
            <a:pPr marL="287338" indent="-287338">
              <a:buAutoNum type="arabicParenR"/>
            </a:pPr>
            <a:r>
              <a:rPr lang="en-US" sz="2000" dirty="0" smtClean="0"/>
              <a:t> There is also salt (sodium chloride) in fingerprints.  Silver ions in a solution of silver nitrate will latch onto the chloride in </a:t>
            </a:r>
            <a:r>
              <a:rPr lang="en-US" sz="2000" dirty="0"/>
              <a:t>the fingerprint producing white particles (silver chloride).  Then in sunlight or UV light, the silver ions become metallic silver particles, which are black.    </a:t>
            </a:r>
          </a:p>
          <a:p>
            <a:pPr marL="287338" indent="-287338">
              <a:buAutoNum type="arabicParenR"/>
            </a:pPr>
            <a:r>
              <a:rPr lang="en-US" sz="2000" dirty="0" smtClean="0"/>
              <a:t> Fingerprints </a:t>
            </a:r>
            <a:r>
              <a:rPr lang="en-US" sz="2000" dirty="0"/>
              <a:t>also contain proteins.   A chemical called “</a:t>
            </a:r>
            <a:r>
              <a:rPr lang="en-US" sz="2000" dirty="0" err="1"/>
              <a:t>Ninhydrin</a:t>
            </a:r>
            <a:r>
              <a:rPr lang="en-US" sz="2000" dirty="0"/>
              <a:t>” reacts with NH</a:t>
            </a:r>
            <a:r>
              <a:rPr lang="en-US" sz="2000" baseline="-25000" dirty="0"/>
              <a:t>2</a:t>
            </a:r>
            <a:r>
              <a:rPr lang="en-US" sz="2000" dirty="0"/>
              <a:t> groups on the proteins, which turns </a:t>
            </a:r>
            <a:r>
              <a:rPr lang="en-US" sz="2000" dirty="0" err="1"/>
              <a:t>Ninhydrin</a:t>
            </a:r>
            <a:r>
              <a:rPr lang="en-US" sz="2000" dirty="0"/>
              <a:t> from white to purple.  So when sprayed with a dissolved solution of </a:t>
            </a:r>
            <a:r>
              <a:rPr lang="en-US" sz="2000" dirty="0" err="1"/>
              <a:t>Ninhydrin</a:t>
            </a:r>
            <a:r>
              <a:rPr lang="en-US" sz="2000" dirty="0"/>
              <a:t>, the fingerprints become visible as purple prints.     </a:t>
            </a:r>
            <a:endParaRPr lang="en-US" sz="2000" dirty="0" smtClean="0"/>
          </a:p>
          <a:p>
            <a:pPr marL="287338" indent="-287338">
              <a:buAutoNum type="arabicParenR"/>
            </a:pPr>
            <a:r>
              <a:rPr lang="en-US" sz="2000" dirty="0"/>
              <a:t> </a:t>
            </a:r>
            <a:r>
              <a:rPr lang="en-US" sz="2000" dirty="0" smtClean="0"/>
              <a:t>Glues </a:t>
            </a:r>
            <a:r>
              <a:rPr lang="en-US" sz="2000" dirty="0"/>
              <a:t>such as “Super Glue” and “</a:t>
            </a:r>
            <a:r>
              <a:rPr lang="en-US" sz="2000" dirty="0" err="1"/>
              <a:t>Krazy</a:t>
            </a:r>
            <a:r>
              <a:rPr lang="en-US" sz="2000" dirty="0"/>
              <a:t> Glue” contain forms of cyanoacrylate.   You may have experienced your fingers getting glued together when using Super Glue.  Super Glue also sticks to fingerprints because of small amounts of water being present. </a:t>
            </a:r>
          </a:p>
        </p:txBody>
      </p:sp>
      <p:pic>
        <p:nvPicPr>
          <p:cNvPr id="7" name="Picture 2" descr="https://encrypted-tbn2.gstatic.com/images?q=tbn:ANd9GcQcMy2VYbQgyyBm0BNXhw8Yq0gQj7BawgMkAJ8TWng8PSV6LDR1ag"/>
          <p:cNvPicPr>
            <a:picLocks noChangeAspect="1" noChangeArrowheads="1"/>
          </p:cNvPicPr>
          <p:nvPr/>
        </p:nvPicPr>
        <p:blipFill>
          <a:blip r:embed="rId5" cstate="screen">
            <a:grayscl/>
          </a:blip>
          <a:srcRect/>
          <a:stretch>
            <a:fillRect/>
          </a:stretch>
        </p:blipFill>
        <p:spPr bwMode="auto">
          <a:xfrm>
            <a:off x="-1335740" y="5247325"/>
            <a:ext cx="776992" cy="478149"/>
          </a:xfrm>
          <a:prstGeom prst="rect">
            <a:avLst/>
          </a:prstGeom>
          <a:noFill/>
        </p:spPr>
      </p:pic>
      <p:sp>
        <p:nvSpPr>
          <p:cNvPr id="8" name="TextBox 7"/>
          <p:cNvSpPr txBox="1"/>
          <p:nvPr/>
        </p:nvSpPr>
        <p:spPr>
          <a:xfrm>
            <a:off x="-938623" y="4040712"/>
            <a:ext cx="938623" cy="184666"/>
          </a:xfrm>
          <a:prstGeom prst="rect">
            <a:avLst/>
          </a:prstGeom>
          <a:noFill/>
          <a:ln>
            <a:noFill/>
          </a:ln>
        </p:spPr>
        <p:txBody>
          <a:bodyPr wrap="square" lIns="18288" tIns="0" rIns="18288" bIns="0" rtlCol="0">
            <a:spAutoFit/>
          </a:bodyPr>
          <a:lstStyle/>
          <a:p>
            <a:pPr algn="ctr"/>
            <a:r>
              <a:rPr lang="en-US" sz="1200" dirty="0" smtClean="0">
                <a:solidFill>
                  <a:prstClr val="black"/>
                </a:solidFill>
              </a:rPr>
              <a:t>Cyanoacrylate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thebodyfarm.weebly.com/uploads/2/4/6/2/24624823/1995263_orig.jpg"/>
          <p:cNvPicPr>
            <a:picLocks noChangeAspect="1" noChangeArrowheads="1"/>
          </p:cNvPicPr>
          <p:nvPr/>
        </p:nvPicPr>
        <p:blipFill>
          <a:blip r:embed="rId2" cstate="screen"/>
          <a:srcRect/>
          <a:stretch>
            <a:fillRect/>
          </a:stretch>
        </p:blipFill>
        <p:spPr bwMode="auto">
          <a:xfrm>
            <a:off x="2459505" y="1699838"/>
            <a:ext cx="4857750" cy="4619626"/>
          </a:xfrm>
          <a:prstGeom prst="rect">
            <a:avLst/>
          </a:prstGeom>
          <a:noFill/>
        </p:spPr>
      </p:pic>
      <p:sp>
        <p:nvSpPr>
          <p:cNvPr id="5" name="Rectangle 4"/>
          <p:cNvSpPr/>
          <p:nvPr/>
        </p:nvSpPr>
        <p:spPr>
          <a:xfrm>
            <a:off x="273580" y="546864"/>
            <a:ext cx="859684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Iron filings and magnet brush</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forensicassurance.com/wordpress/wp-content/uploads/2013/05/iStock_000009287767_Medium-e1369583400498.jpg"/>
          <p:cNvPicPr>
            <a:picLocks noChangeAspect="1" noChangeArrowheads="1"/>
          </p:cNvPicPr>
          <p:nvPr/>
        </p:nvPicPr>
        <p:blipFill>
          <a:blip r:embed="rId2" cstate="screen"/>
          <a:srcRect/>
          <a:stretch>
            <a:fillRect/>
          </a:stretch>
        </p:blipFill>
        <p:spPr bwMode="auto">
          <a:xfrm>
            <a:off x="1177551" y="1260568"/>
            <a:ext cx="6943725" cy="4619626"/>
          </a:xfrm>
          <a:prstGeom prst="rect">
            <a:avLst/>
          </a:prstGeom>
          <a:noFill/>
        </p:spPr>
      </p:pic>
      <p:sp>
        <p:nvSpPr>
          <p:cNvPr id="3" name="Rectangle 2"/>
          <p:cNvSpPr/>
          <p:nvPr/>
        </p:nvSpPr>
        <p:spPr>
          <a:xfrm>
            <a:off x="1065365" y="277923"/>
            <a:ext cx="7120860"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 powder and brush</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age.slidesharecdn.com/ch8fingerprints-130226132554-phpapp01/95/ch-8-fingerprints-47-638.jpg?cb=1361886931"/>
          <p:cNvPicPr>
            <a:picLocks noChangeAspect="1" noChangeArrowheads="1"/>
          </p:cNvPicPr>
          <p:nvPr/>
        </p:nvPicPr>
        <p:blipFill>
          <a:blip r:embed="rId2" cstate="screen"/>
          <a:srcRect/>
          <a:stretch>
            <a:fillRect/>
          </a:stretch>
        </p:blipFill>
        <p:spPr bwMode="auto">
          <a:xfrm>
            <a:off x="3067050" y="2565306"/>
            <a:ext cx="6076950" cy="4562476"/>
          </a:xfrm>
          <a:prstGeom prst="rect">
            <a:avLst/>
          </a:prstGeom>
          <a:noFill/>
        </p:spPr>
      </p:pic>
      <p:pic>
        <p:nvPicPr>
          <p:cNvPr id="72708" name="Picture 4" descr="http://cdni.wired.co.uk/620x413/d_f/fingerprints2.jpg"/>
          <p:cNvPicPr>
            <a:picLocks noChangeAspect="1" noChangeArrowheads="1"/>
          </p:cNvPicPr>
          <p:nvPr/>
        </p:nvPicPr>
        <p:blipFill>
          <a:blip r:embed="rId3" cstate="screen"/>
          <a:srcRect/>
          <a:stretch>
            <a:fillRect/>
          </a:stretch>
        </p:blipFill>
        <p:spPr bwMode="auto">
          <a:xfrm>
            <a:off x="143436" y="367553"/>
            <a:ext cx="3917576" cy="2268070"/>
          </a:xfrm>
          <a:prstGeom prst="rect">
            <a:avLst/>
          </a:prstGeom>
          <a:noFill/>
        </p:spPr>
      </p:pic>
      <p:sp>
        <p:nvSpPr>
          <p:cNvPr id="4" name="Rectangle 3"/>
          <p:cNvSpPr/>
          <p:nvPr/>
        </p:nvSpPr>
        <p:spPr>
          <a:xfrm>
            <a:off x="3648635" y="0"/>
            <a:ext cx="5828983" cy="2585323"/>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Fluorescent powder and feather brush</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tritechforensics.com/uploaded_files/images/products/b_4dda23f8f54750d79d2f36513f77d0caCHE-3122-CHE-3123-CHE-3127-and-CHE-3124.jpg"/>
          <p:cNvPicPr>
            <a:picLocks noChangeAspect="1" noChangeArrowheads="1"/>
          </p:cNvPicPr>
          <p:nvPr/>
        </p:nvPicPr>
        <p:blipFill>
          <a:blip r:embed="rId2" cstate="screen"/>
          <a:srcRect/>
          <a:stretch>
            <a:fillRect/>
          </a:stretch>
        </p:blipFill>
        <p:spPr bwMode="auto">
          <a:xfrm>
            <a:off x="0" y="1766"/>
            <a:ext cx="9144000" cy="6854468"/>
          </a:xfrm>
          <a:prstGeom prst="rect">
            <a:avLst/>
          </a:prstGeom>
          <a:noFill/>
        </p:spPr>
      </p:pic>
      <p:sp>
        <p:nvSpPr>
          <p:cNvPr id="3" name="TextBox 2"/>
          <p:cNvSpPr txBox="1"/>
          <p:nvPr/>
        </p:nvSpPr>
        <p:spPr>
          <a:xfrm>
            <a:off x="4105835" y="484093"/>
            <a:ext cx="4483920" cy="523220"/>
          </a:xfrm>
          <a:prstGeom prst="rect">
            <a:avLst/>
          </a:prstGeom>
          <a:noFill/>
        </p:spPr>
        <p:txBody>
          <a:bodyPr wrap="none" rtlCol="0">
            <a:spAutoFit/>
          </a:bodyPr>
          <a:lstStyle/>
          <a:p>
            <a:r>
              <a:rPr lang="en-US" sz="2800" dirty="0" smtClean="0">
                <a:solidFill>
                  <a:schemeClr val="bg1"/>
                </a:solidFill>
              </a:rPr>
              <a:t>Ag</a:t>
            </a:r>
            <a:r>
              <a:rPr lang="en-US" sz="2800" baseline="30000" dirty="0" smtClean="0">
                <a:solidFill>
                  <a:schemeClr val="bg1"/>
                </a:solidFill>
              </a:rPr>
              <a:t>+</a:t>
            </a:r>
            <a:r>
              <a:rPr lang="en-US" sz="2800" dirty="0" smtClean="0">
                <a:solidFill>
                  <a:schemeClr val="bg1"/>
                </a:solidFill>
              </a:rPr>
              <a:t> + Na</a:t>
            </a:r>
            <a:r>
              <a:rPr lang="en-US" sz="2800" baseline="30000" dirty="0" smtClean="0">
                <a:solidFill>
                  <a:schemeClr val="bg1"/>
                </a:solidFill>
              </a:rPr>
              <a:t>+</a:t>
            </a:r>
            <a:r>
              <a:rPr lang="en-US" sz="2800" dirty="0" smtClean="0">
                <a:solidFill>
                  <a:schemeClr val="bg1"/>
                </a:solidFill>
              </a:rPr>
              <a:t> + </a:t>
            </a:r>
            <a:r>
              <a:rPr lang="en-US" sz="2800" dirty="0" err="1" smtClean="0">
                <a:solidFill>
                  <a:schemeClr val="bg1"/>
                </a:solidFill>
              </a:rPr>
              <a:t>Cl</a:t>
            </a:r>
            <a:r>
              <a:rPr lang="en-US" sz="2800" baseline="30000" dirty="0" smtClean="0">
                <a:solidFill>
                  <a:schemeClr val="bg1"/>
                </a:solidFill>
              </a:rPr>
              <a:t>-</a:t>
            </a:r>
            <a:r>
              <a:rPr lang="en-US" sz="2800" dirty="0" smtClean="0">
                <a:solidFill>
                  <a:schemeClr val="bg1"/>
                </a:solidFill>
              </a:rPr>
              <a:t> →  </a:t>
            </a:r>
            <a:r>
              <a:rPr lang="en-US" sz="2800" dirty="0" err="1" smtClean="0">
                <a:solidFill>
                  <a:schemeClr val="bg1"/>
                </a:solidFill>
              </a:rPr>
              <a:t>AgCl</a:t>
            </a:r>
            <a:r>
              <a:rPr lang="en-US" sz="2800" dirty="0" smtClean="0">
                <a:solidFill>
                  <a:schemeClr val="bg1"/>
                </a:solidFill>
              </a:rPr>
              <a:t>  +  Na</a:t>
            </a:r>
            <a:r>
              <a:rPr lang="en-US" sz="2800" baseline="30000" dirty="0" smtClean="0">
                <a:solidFill>
                  <a:schemeClr val="bg1"/>
                </a:solidFill>
              </a:rPr>
              <a:t>+</a:t>
            </a:r>
            <a:endParaRPr lang="en-US" sz="2800" baseline="30000" dirty="0">
              <a:solidFill>
                <a:schemeClr val="bg1"/>
              </a:solidFill>
            </a:endParaRPr>
          </a:p>
        </p:txBody>
      </p:sp>
      <p:sp>
        <p:nvSpPr>
          <p:cNvPr id="4" name="TextBox 3"/>
          <p:cNvSpPr txBox="1"/>
          <p:nvPr/>
        </p:nvSpPr>
        <p:spPr>
          <a:xfrm>
            <a:off x="5925670" y="1470211"/>
            <a:ext cx="3047629" cy="523220"/>
          </a:xfrm>
          <a:prstGeom prst="rect">
            <a:avLst/>
          </a:prstGeom>
          <a:noFill/>
        </p:spPr>
        <p:txBody>
          <a:bodyPr wrap="none" rtlCol="0">
            <a:spAutoFit/>
          </a:bodyPr>
          <a:lstStyle/>
          <a:p>
            <a:r>
              <a:rPr lang="en-US" sz="2800" dirty="0" smtClean="0">
                <a:solidFill>
                  <a:schemeClr val="bg1"/>
                </a:solidFill>
              </a:rPr>
              <a:t>2AgCl  →   2Ag + Cl</a:t>
            </a:r>
            <a:r>
              <a:rPr lang="en-US" sz="2800" baseline="-25000" dirty="0" smtClean="0">
                <a:solidFill>
                  <a:schemeClr val="bg1"/>
                </a:solidFill>
              </a:rPr>
              <a:t>2</a:t>
            </a:r>
            <a:endParaRPr lang="en-US" sz="2800" baseline="-25000" dirty="0">
              <a:solidFill>
                <a:schemeClr val="bg1"/>
              </a:solidFill>
            </a:endParaRPr>
          </a:p>
        </p:txBody>
      </p:sp>
      <p:sp>
        <p:nvSpPr>
          <p:cNvPr id="6" name="Freeform 5"/>
          <p:cNvSpPr>
            <a:spLocks/>
          </p:cNvSpPr>
          <p:nvPr/>
        </p:nvSpPr>
        <p:spPr bwMode="auto">
          <a:xfrm rot="1970129" flipH="1">
            <a:off x="6252142" y="1251897"/>
            <a:ext cx="893577" cy="215911"/>
          </a:xfrm>
          <a:custGeom>
            <a:avLst/>
            <a:gdLst/>
            <a:ahLst/>
            <a:cxnLst>
              <a:cxn ang="0">
                <a:pos x="1218" y="172"/>
              </a:cxn>
              <a:cxn ang="0">
                <a:pos x="1131" y="565"/>
              </a:cxn>
              <a:cxn ang="0">
                <a:pos x="1009" y="24"/>
              </a:cxn>
              <a:cxn ang="0">
                <a:pos x="913" y="556"/>
              </a:cxn>
              <a:cxn ang="0">
                <a:pos x="782" y="6"/>
              </a:cxn>
              <a:cxn ang="0">
                <a:pos x="642" y="556"/>
              </a:cxn>
              <a:cxn ang="0">
                <a:pos x="498" y="3"/>
              </a:cxn>
              <a:cxn ang="0">
                <a:pos x="416" y="574"/>
              </a:cxn>
              <a:cxn ang="0">
                <a:pos x="332" y="3"/>
              </a:cxn>
              <a:cxn ang="0">
                <a:pos x="267" y="565"/>
              </a:cxn>
              <a:cxn ang="0">
                <a:pos x="199" y="3"/>
              </a:cxn>
              <a:cxn ang="0">
                <a:pos x="166" y="579"/>
              </a:cxn>
              <a:cxn ang="0">
                <a:pos x="132" y="3"/>
              </a:cxn>
              <a:cxn ang="0">
                <a:pos x="97" y="576"/>
              </a:cxn>
              <a:cxn ang="0">
                <a:pos x="71" y="0"/>
              </a:cxn>
              <a:cxn ang="0">
                <a:pos x="33" y="579"/>
              </a:cxn>
              <a:cxn ang="0">
                <a:pos x="0" y="291"/>
              </a:cxn>
            </a:cxnLst>
            <a:rect l="0" t="0" r="r" b="b"/>
            <a:pathLst>
              <a:path w="1218" h="627">
                <a:moveTo>
                  <a:pt x="1218" y="172"/>
                </a:moveTo>
                <a:cubicBezTo>
                  <a:pt x="1205" y="237"/>
                  <a:pt x="1166" y="590"/>
                  <a:pt x="1131" y="565"/>
                </a:cubicBezTo>
                <a:cubicBezTo>
                  <a:pt x="1096" y="540"/>
                  <a:pt x="1045" y="26"/>
                  <a:pt x="1009" y="24"/>
                </a:cubicBezTo>
                <a:cubicBezTo>
                  <a:pt x="973" y="22"/>
                  <a:pt x="951" y="559"/>
                  <a:pt x="913" y="556"/>
                </a:cubicBezTo>
                <a:cubicBezTo>
                  <a:pt x="875" y="553"/>
                  <a:pt x="827" y="6"/>
                  <a:pt x="782" y="6"/>
                </a:cubicBezTo>
                <a:cubicBezTo>
                  <a:pt x="737" y="6"/>
                  <a:pt x="689" y="556"/>
                  <a:pt x="642" y="556"/>
                </a:cubicBezTo>
                <a:cubicBezTo>
                  <a:pt x="595" y="556"/>
                  <a:pt x="536" y="0"/>
                  <a:pt x="498" y="3"/>
                </a:cubicBezTo>
                <a:cubicBezTo>
                  <a:pt x="460" y="6"/>
                  <a:pt x="444" y="574"/>
                  <a:pt x="416" y="574"/>
                </a:cubicBezTo>
                <a:cubicBezTo>
                  <a:pt x="388" y="574"/>
                  <a:pt x="357" y="4"/>
                  <a:pt x="332" y="3"/>
                </a:cubicBezTo>
                <a:cubicBezTo>
                  <a:pt x="307" y="2"/>
                  <a:pt x="289" y="565"/>
                  <a:pt x="267" y="565"/>
                </a:cubicBezTo>
                <a:cubicBezTo>
                  <a:pt x="245" y="565"/>
                  <a:pt x="216" y="1"/>
                  <a:pt x="199" y="3"/>
                </a:cubicBezTo>
                <a:cubicBezTo>
                  <a:pt x="182" y="5"/>
                  <a:pt x="177" y="579"/>
                  <a:pt x="166" y="579"/>
                </a:cubicBezTo>
                <a:cubicBezTo>
                  <a:pt x="155" y="579"/>
                  <a:pt x="144" y="3"/>
                  <a:pt x="132" y="3"/>
                </a:cubicBezTo>
                <a:cubicBezTo>
                  <a:pt x="121" y="3"/>
                  <a:pt x="107" y="577"/>
                  <a:pt x="97" y="576"/>
                </a:cubicBezTo>
                <a:cubicBezTo>
                  <a:pt x="87" y="575"/>
                  <a:pt x="82" y="0"/>
                  <a:pt x="71" y="0"/>
                </a:cubicBezTo>
                <a:cubicBezTo>
                  <a:pt x="61" y="0"/>
                  <a:pt x="45" y="531"/>
                  <a:pt x="33" y="579"/>
                </a:cubicBezTo>
                <a:cubicBezTo>
                  <a:pt x="21" y="627"/>
                  <a:pt x="11" y="459"/>
                  <a:pt x="0" y="291"/>
                </a:cubicBezTo>
              </a:path>
            </a:pathLst>
          </a:custGeom>
          <a:noFill/>
          <a:ln w="19050">
            <a:solidFill>
              <a:srgbClr val="C949F1"/>
            </a:solidFill>
            <a:round/>
            <a:headEnd/>
            <a:tailEnd/>
          </a:ln>
          <a:effectLst/>
        </p:spPr>
        <p:txBody>
          <a:bodyPr/>
          <a:lstStyle/>
          <a:p>
            <a:pPr fontAlgn="base">
              <a:spcBef>
                <a:spcPct val="0"/>
              </a:spcBef>
              <a:spcAft>
                <a:spcPct val="0"/>
              </a:spcAft>
            </a:pPr>
            <a:endParaRPr lang="en-US" sz="1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d1zh4ok0q8k7dm.cloudfront.net/media/catalog/product/cache/1/image/9df78eab33525d08d6e5fb8d27136e95/s/i/silver_nitrate_result_2.jpg"/>
          <p:cNvPicPr>
            <a:picLocks noChangeAspect="1" noChangeArrowheads="1"/>
          </p:cNvPicPr>
          <p:nvPr/>
        </p:nvPicPr>
        <p:blipFill>
          <a:blip r:embed="rId2" cstate="screen"/>
          <a:srcRect/>
          <a:stretch>
            <a:fillRect/>
          </a:stretch>
        </p:blipFill>
        <p:spPr bwMode="auto">
          <a:xfrm>
            <a:off x="0" y="277906"/>
            <a:ext cx="3810000" cy="3810000"/>
          </a:xfrm>
          <a:prstGeom prst="rect">
            <a:avLst/>
          </a:prstGeom>
          <a:noFill/>
        </p:spPr>
      </p:pic>
      <p:pic>
        <p:nvPicPr>
          <p:cNvPr id="70660" name="Picture 4" descr="http://www.csitechblog.com/.a/6a01348648f6e4970c014e89c3014f970d-pi"/>
          <p:cNvPicPr>
            <a:picLocks noChangeAspect="1" noChangeArrowheads="1"/>
          </p:cNvPicPr>
          <p:nvPr/>
        </p:nvPicPr>
        <p:blipFill>
          <a:blip r:embed="rId3" cstate="screen"/>
          <a:srcRect/>
          <a:stretch>
            <a:fillRect/>
          </a:stretch>
        </p:blipFill>
        <p:spPr bwMode="auto">
          <a:xfrm>
            <a:off x="4306234" y="606145"/>
            <a:ext cx="4268723" cy="2827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2"/>
          <p:cNvSpPr>
            <a:spLocks/>
          </p:cNvSpPr>
          <p:nvPr/>
        </p:nvSpPr>
        <p:spPr bwMode="auto">
          <a:xfrm>
            <a:off x="203200" y="958850"/>
            <a:ext cx="8890000" cy="5162550"/>
          </a:xfrm>
          <a:custGeom>
            <a:avLst/>
            <a:gdLst/>
            <a:ahLst/>
            <a:cxnLst>
              <a:cxn ang="0">
                <a:pos x="1072" y="3040"/>
              </a:cxn>
              <a:cxn ang="0">
                <a:pos x="160" y="2601"/>
              </a:cxn>
              <a:cxn ang="0">
                <a:pos x="112" y="1233"/>
              </a:cxn>
              <a:cxn ang="0">
                <a:pos x="266" y="231"/>
              </a:cxn>
              <a:cxn ang="0">
                <a:pos x="1696" y="39"/>
              </a:cxn>
              <a:cxn ang="0">
                <a:pos x="2819" y="241"/>
              </a:cxn>
              <a:cxn ang="0">
                <a:pos x="3616" y="135"/>
              </a:cxn>
              <a:cxn ang="0">
                <a:pos x="4672" y="158"/>
              </a:cxn>
              <a:cxn ang="0">
                <a:pos x="5488" y="1086"/>
              </a:cxn>
              <a:cxn ang="0">
                <a:pos x="5344" y="2161"/>
              </a:cxn>
              <a:cxn ang="0">
                <a:pos x="4384" y="2943"/>
              </a:cxn>
              <a:cxn ang="0">
                <a:pos x="2464" y="3236"/>
              </a:cxn>
              <a:cxn ang="0">
                <a:pos x="1072" y="3040"/>
              </a:cxn>
            </a:cxnLst>
            <a:rect l="0" t="0" r="r" b="b"/>
            <a:pathLst>
              <a:path w="5600" h="3252">
                <a:moveTo>
                  <a:pt x="1072" y="3040"/>
                </a:moveTo>
                <a:cubicBezTo>
                  <a:pt x="688" y="2934"/>
                  <a:pt x="320" y="2902"/>
                  <a:pt x="160" y="2601"/>
                </a:cubicBezTo>
                <a:cubicBezTo>
                  <a:pt x="0" y="2299"/>
                  <a:pt x="94" y="1628"/>
                  <a:pt x="112" y="1233"/>
                </a:cubicBezTo>
                <a:cubicBezTo>
                  <a:pt x="130" y="838"/>
                  <a:pt x="2" y="430"/>
                  <a:pt x="266" y="231"/>
                </a:cubicBezTo>
                <a:cubicBezTo>
                  <a:pt x="530" y="32"/>
                  <a:pt x="1271" y="37"/>
                  <a:pt x="1696" y="39"/>
                </a:cubicBezTo>
                <a:cubicBezTo>
                  <a:pt x="2121" y="41"/>
                  <a:pt x="2499" y="225"/>
                  <a:pt x="2819" y="241"/>
                </a:cubicBezTo>
                <a:cubicBezTo>
                  <a:pt x="3139" y="257"/>
                  <a:pt x="3307" y="149"/>
                  <a:pt x="3616" y="135"/>
                </a:cubicBezTo>
                <a:cubicBezTo>
                  <a:pt x="3925" y="121"/>
                  <a:pt x="4360" y="0"/>
                  <a:pt x="4672" y="158"/>
                </a:cubicBezTo>
                <a:cubicBezTo>
                  <a:pt x="4984" y="316"/>
                  <a:pt x="5376" y="753"/>
                  <a:pt x="5488" y="1086"/>
                </a:cubicBezTo>
                <a:cubicBezTo>
                  <a:pt x="5600" y="1420"/>
                  <a:pt x="5528" y="1852"/>
                  <a:pt x="5344" y="2161"/>
                </a:cubicBezTo>
                <a:cubicBezTo>
                  <a:pt x="5160" y="2470"/>
                  <a:pt x="4864" y="2764"/>
                  <a:pt x="4384" y="2943"/>
                </a:cubicBezTo>
                <a:cubicBezTo>
                  <a:pt x="3904" y="3122"/>
                  <a:pt x="3008" y="3219"/>
                  <a:pt x="2464" y="3236"/>
                </a:cubicBezTo>
                <a:cubicBezTo>
                  <a:pt x="1920" y="3252"/>
                  <a:pt x="1456" y="3146"/>
                  <a:pt x="1072" y="3040"/>
                </a:cubicBezTo>
                <a:close/>
              </a:path>
            </a:pathLst>
          </a:custGeom>
          <a:gradFill rotWithShape="1">
            <a:gsLst>
              <a:gs pos="0">
                <a:srgbClr val="9E0000">
                  <a:gamma/>
                  <a:shade val="46275"/>
                  <a:invGamma/>
                  <a:alpha val="50000"/>
                </a:srgbClr>
              </a:gs>
              <a:gs pos="50000">
                <a:srgbClr val="9E0000">
                  <a:alpha val="64999"/>
                </a:srgbClr>
              </a:gs>
              <a:gs pos="100000">
                <a:srgbClr val="9E0000">
                  <a:gamma/>
                  <a:shade val="46275"/>
                  <a:invGamma/>
                  <a:alpha val="50000"/>
                </a:srgbClr>
              </a:gs>
            </a:gsLst>
            <a:lin ang="18900000" scaled="1"/>
          </a:gradFill>
          <a:ln w="12700" cap="sq" cmpd="sng">
            <a:solidFill>
              <a:srgbClr val="9E0000"/>
            </a:solidFill>
            <a:prstDash val="solid"/>
            <a:round/>
            <a:headEnd type="none" w="sm" len="sm"/>
            <a:tailEnd type="none" w="sm" len="sm"/>
          </a:ln>
          <a:effectLst/>
        </p:spPr>
        <p:txBody>
          <a:bodyPr wrap="none"/>
          <a:lstStyle/>
          <a:p>
            <a:pPr>
              <a:defRPr/>
            </a:pPr>
            <a:endParaRPr lang="en-US"/>
          </a:p>
        </p:txBody>
      </p:sp>
      <p:sp>
        <p:nvSpPr>
          <p:cNvPr id="9221" name="Rectangle 3"/>
          <p:cNvSpPr>
            <a:spLocks noGrp="1" noChangeArrowheads="1"/>
          </p:cNvSpPr>
          <p:nvPr>
            <p:ph type="title"/>
          </p:nvPr>
        </p:nvSpPr>
        <p:spPr>
          <a:xfrm>
            <a:off x="457200" y="274638"/>
            <a:ext cx="8229600" cy="792162"/>
          </a:xfrm>
        </p:spPr>
        <p:txBody>
          <a:bodyPr/>
          <a:lstStyle/>
          <a:p>
            <a:pPr eaLnBrk="1" hangingPunct="1"/>
            <a:r>
              <a:rPr lang="en-US" smtClean="0"/>
              <a:t>Evidence Examination</a:t>
            </a:r>
          </a:p>
        </p:txBody>
      </p:sp>
      <p:sp>
        <p:nvSpPr>
          <p:cNvPr id="9222" name="Rectangle 4"/>
          <p:cNvSpPr>
            <a:spLocks noGrp="1" noChangeArrowheads="1"/>
          </p:cNvSpPr>
          <p:nvPr>
            <p:ph type="body" idx="1"/>
          </p:nvPr>
        </p:nvSpPr>
        <p:spPr>
          <a:xfrm>
            <a:off x="457200" y="1600200"/>
            <a:ext cx="7924800" cy="4038600"/>
          </a:xfrm>
        </p:spPr>
        <p:txBody>
          <a:bodyPr/>
          <a:lstStyle/>
          <a:p>
            <a:pPr eaLnBrk="1" hangingPunct="1">
              <a:lnSpc>
                <a:spcPct val="110000"/>
              </a:lnSpc>
            </a:pPr>
            <a:r>
              <a:rPr lang="en-US" smtClean="0"/>
              <a:t>The “physical match” is the strongest form of evidence.</a:t>
            </a:r>
          </a:p>
          <a:p>
            <a:pPr eaLnBrk="1" hangingPunct="1">
              <a:lnSpc>
                <a:spcPct val="110000"/>
              </a:lnSpc>
            </a:pPr>
            <a:r>
              <a:rPr lang="en-US" smtClean="0"/>
              <a:t>It is strong because of the certainty of connecting suspect to crime scene.</a:t>
            </a:r>
          </a:p>
          <a:p>
            <a:pPr eaLnBrk="1" hangingPunct="1">
              <a:lnSpc>
                <a:spcPct val="110000"/>
              </a:lnSpc>
            </a:pPr>
            <a:r>
              <a:rPr lang="en-US" smtClean="0"/>
              <a:t>In the court it is more convincing because of the obvious visible match.</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makezine.com/wp-content/uploads/2009/08/figure8-11.jpg"/>
          <p:cNvPicPr>
            <a:picLocks noChangeAspect="1" noChangeArrowheads="1"/>
          </p:cNvPicPr>
          <p:nvPr/>
        </p:nvPicPr>
        <p:blipFill>
          <a:blip r:embed="rId2" cstate="screen"/>
          <a:srcRect/>
          <a:stretch>
            <a:fillRect/>
          </a:stretch>
        </p:blipFill>
        <p:spPr bwMode="auto">
          <a:xfrm>
            <a:off x="0" y="0"/>
            <a:ext cx="5715000" cy="3800476"/>
          </a:xfrm>
          <a:prstGeom prst="rect">
            <a:avLst/>
          </a:prstGeom>
          <a:noFill/>
        </p:spPr>
      </p:pic>
      <p:pic>
        <p:nvPicPr>
          <p:cNvPr id="78852" name="Picture 4" descr="http://www.forensicsciencesimplified.org/prints/img/Facebook-Post-LP3-number4-pic-composite.jpg"/>
          <p:cNvPicPr>
            <a:picLocks noChangeAspect="1" noChangeArrowheads="1"/>
          </p:cNvPicPr>
          <p:nvPr/>
        </p:nvPicPr>
        <p:blipFill>
          <a:blip r:embed="rId3" cstate="screen"/>
          <a:srcRect/>
          <a:stretch>
            <a:fillRect/>
          </a:stretch>
        </p:blipFill>
        <p:spPr bwMode="auto">
          <a:xfrm>
            <a:off x="980326" y="3895379"/>
            <a:ext cx="7285131" cy="2962621"/>
          </a:xfrm>
          <a:prstGeom prst="rect">
            <a:avLst/>
          </a:prstGeom>
          <a:noFill/>
        </p:spPr>
      </p:pic>
      <p:sp>
        <p:nvSpPr>
          <p:cNvPr id="4" name="Rectangle 3"/>
          <p:cNvSpPr/>
          <p:nvPr/>
        </p:nvSpPr>
        <p:spPr>
          <a:xfrm>
            <a:off x="5441576" y="0"/>
            <a:ext cx="4036042" cy="3416320"/>
          </a:xfrm>
          <a:prstGeom prst="rect">
            <a:avLst/>
          </a:prstGeom>
          <a:noFill/>
        </p:spPr>
        <p:txBody>
          <a:bodyPr wrap="square" lIns="91440" tIns="45720" rIns="91440" bIns="45720">
            <a:spAutoFit/>
          </a:bodyPr>
          <a:lstStyle/>
          <a:p>
            <a:pPr algn="ctr"/>
            <a:r>
              <a:rPr lang="en-US" sz="5400" b="1" dirty="0" err="1" smtClean="0">
                <a:ln w="17780" cmpd="sng">
                  <a:solidFill>
                    <a:srgbClr val="FFFFFF"/>
                  </a:solidFill>
                  <a:prstDash val="solid"/>
                  <a:miter lim="800000"/>
                </a:ln>
                <a:solidFill>
                  <a:srgbClr val="7030A0"/>
                </a:solidFill>
                <a:effectLst>
                  <a:outerShdw blurRad="50800" algn="tl" rotWithShape="0">
                    <a:srgbClr val="000000"/>
                  </a:outerShdw>
                </a:effectLst>
              </a:rPr>
              <a:t>Ninhydrin</a:t>
            </a:r>
            <a:r>
              <a:rPr lang="en-US" sz="5400" b="1" dirty="0" smtClean="0">
                <a:ln w="17780" cmpd="sng">
                  <a:solidFill>
                    <a:srgbClr val="FFFFFF"/>
                  </a:solidFill>
                  <a:prstDash val="solid"/>
                  <a:miter lim="800000"/>
                </a:ln>
                <a:solidFill>
                  <a:srgbClr val="7030A0"/>
                </a:solidFill>
                <a:effectLst>
                  <a:outerShdw blurRad="50800" algn="tl" rotWithShape="0">
                    <a:srgbClr val="000000"/>
                  </a:outerShdw>
                </a:effectLst>
              </a:rPr>
              <a:t> spray turns proteins purple</a:t>
            </a:r>
            <a:endPar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csitechblog.com/.a/6a01348648f6e4970c014e89c27438970d-pi"/>
          <p:cNvPicPr>
            <a:picLocks noChangeAspect="1" noChangeArrowheads="1"/>
          </p:cNvPicPr>
          <p:nvPr/>
        </p:nvPicPr>
        <p:blipFill>
          <a:blip r:embed="rId2" cstate="screen"/>
          <a:srcRect/>
          <a:stretch>
            <a:fillRect/>
          </a:stretch>
        </p:blipFill>
        <p:spPr bwMode="auto">
          <a:xfrm>
            <a:off x="0" y="0"/>
            <a:ext cx="3720353" cy="4706471"/>
          </a:xfrm>
          <a:prstGeom prst="rect">
            <a:avLst/>
          </a:prstGeom>
          <a:noFill/>
        </p:spPr>
      </p:pic>
      <p:sp>
        <p:nvSpPr>
          <p:cNvPr id="81924" name="AutoShape 4" descr="Image result for latent print cyanoacryl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6" name="Picture 6" descr="http://www.forensicsrus.com/images/SupergluePrint.jpg"/>
          <p:cNvPicPr>
            <a:picLocks noChangeAspect="1" noChangeArrowheads="1"/>
          </p:cNvPicPr>
          <p:nvPr/>
        </p:nvPicPr>
        <p:blipFill>
          <a:blip r:embed="rId3" cstate="screen"/>
          <a:srcRect/>
          <a:stretch>
            <a:fillRect/>
          </a:stretch>
        </p:blipFill>
        <p:spPr bwMode="auto">
          <a:xfrm>
            <a:off x="7167134" y="119903"/>
            <a:ext cx="2120301" cy="2784663"/>
          </a:xfrm>
          <a:prstGeom prst="rect">
            <a:avLst/>
          </a:prstGeom>
          <a:noFill/>
        </p:spPr>
      </p:pic>
      <p:pic>
        <p:nvPicPr>
          <p:cNvPr id="81928" name="Picture 8" descr="http://1.bp.blogspot.com/_YKQWrd69RXc/Sp1orSO4mWI/AAAAAAAAACM/tJ8pprrP_xI/s320/cyanoacrylate-fuming-chamber_1.jpg"/>
          <p:cNvPicPr>
            <a:picLocks noChangeAspect="1" noChangeArrowheads="1"/>
          </p:cNvPicPr>
          <p:nvPr/>
        </p:nvPicPr>
        <p:blipFill>
          <a:blip r:embed="rId4" cstate="screen"/>
          <a:srcRect/>
          <a:stretch>
            <a:fillRect/>
          </a:stretch>
        </p:blipFill>
        <p:spPr bwMode="auto">
          <a:xfrm>
            <a:off x="3840069" y="0"/>
            <a:ext cx="3457201" cy="3537870"/>
          </a:xfrm>
          <a:prstGeom prst="rect">
            <a:avLst/>
          </a:prstGeom>
          <a:noFill/>
        </p:spPr>
      </p:pic>
      <p:pic>
        <p:nvPicPr>
          <p:cNvPr id="81930" name="Picture 10" descr="http://cdn.instructables.com/FFA/BUNR/HJKBJFGA/FFABUNRHJKBJFGA.MEDIUM.jpg"/>
          <p:cNvPicPr>
            <a:picLocks noChangeAspect="1" noChangeArrowheads="1"/>
          </p:cNvPicPr>
          <p:nvPr/>
        </p:nvPicPr>
        <p:blipFill>
          <a:blip r:embed="rId5" cstate="screen"/>
          <a:srcRect/>
          <a:stretch>
            <a:fillRect/>
          </a:stretch>
        </p:blipFill>
        <p:spPr bwMode="auto">
          <a:xfrm>
            <a:off x="3854824" y="3686882"/>
            <a:ext cx="4661647" cy="311459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12306" cy="1154162"/>
          </a:xfrm>
          <a:prstGeom prst="rect">
            <a:avLst/>
          </a:prstGeom>
          <a:noFill/>
        </p:spPr>
        <p:txBody>
          <a:bodyPr wrap="square" lIns="45720" tIns="0" rIns="45720" rtlCol="0">
            <a:spAutoFit/>
          </a:bodyPr>
          <a:lstStyle/>
          <a:p>
            <a:r>
              <a:rPr lang="en-US" sz="2400" b="1" spc="-20" dirty="0" smtClean="0"/>
              <a:t>5)  </a:t>
            </a:r>
            <a:r>
              <a:rPr lang="en-US" sz="2400" spc="-20" dirty="0" smtClean="0"/>
              <a:t>Crystals of </a:t>
            </a:r>
            <a:r>
              <a:rPr lang="en-US" sz="2400" b="1" spc="-20" dirty="0" smtClean="0"/>
              <a:t>iodine</a:t>
            </a:r>
            <a:r>
              <a:rPr lang="en-US" sz="2400" spc="-20" dirty="0" smtClean="0"/>
              <a:t> are warmed so that they turn to vapor.  This is blown across the latent fingerprints.  </a:t>
            </a:r>
            <a:r>
              <a:rPr lang="en-US" sz="2400" b="1" spc="-20" dirty="0" smtClean="0"/>
              <a:t>Oils and fats </a:t>
            </a:r>
            <a:r>
              <a:rPr lang="en-US" sz="2400" spc="-20" dirty="0" smtClean="0"/>
              <a:t>in the prints absorb the iodine vapor and turn </a:t>
            </a:r>
            <a:r>
              <a:rPr lang="en-US" sz="2400" b="1" spc="-20" dirty="0" smtClean="0"/>
              <a:t>black</a:t>
            </a:r>
            <a:r>
              <a:rPr lang="en-US" sz="2400" spc="-20" dirty="0" smtClean="0"/>
              <a:t>.</a:t>
            </a:r>
            <a:endParaRPr lang="en-US" sz="2400" b="1" spc="-20" dirty="0" smtClean="0"/>
          </a:p>
        </p:txBody>
      </p:sp>
      <p:pic>
        <p:nvPicPr>
          <p:cNvPr id="80898" name="Picture 2" descr="https://mrlynchscience.files.wordpress.com/2014/03/20140325-145505.jpg"/>
          <p:cNvPicPr>
            <a:picLocks noChangeAspect="1" noChangeArrowheads="1"/>
          </p:cNvPicPr>
          <p:nvPr/>
        </p:nvPicPr>
        <p:blipFill>
          <a:blip r:embed="rId2" cstate="screen"/>
          <a:srcRect/>
          <a:stretch>
            <a:fillRect/>
          </a:stretch>
        </p:blipFill>
        <p:spPr bwMode="auto">
          <a:xfrm>
            <a:off x="4742330" y="928873"/>
            <a:ext cx="4401670" cy="5040524"/>
          </a:xfrm>
          <a:prstGeom prst="rect">
            <a:avLst/>
          </a:prstGeom>
          <a:noFill/>
        </p:spPr>
      </p:pic>
      <p:pic>
        <p:nvPicPr>
          <p:cNvPr id="80900" name="Picture 4" descr="http://d1zh4ok0q8k7dm.cloudfront.net/media/catalog/product/cache/1/image/9df78eab33525d08d6e5fb8d27136e95/d/f/df2016_in_use.jpg"/>
          <p:cNvPicPr>
            <a:picLocks noChangeAspect="1" noChangeArrowheads="1"/>
          </p:cNvPicPr>
          <p:nvPr/>
        </p:nvPicPr>
        <p:blipFill>
          <a:blip r:embed="rId3" cstate="screen"/>
          <a:srcRect/>
          <a:stretch>
            <a:fillRect/>
          </a:stretch>
        </p:blipFill>
        <p:spPr bwMode="auto">
          <a:xfrm>
            <a:off x="0" y="1156448"/>
            <a:ext cx="4527176" cy="4527176"/>
          </a:xfrm>
          <a:prstGeom prst="rect">
            <a:avLst/>
          </a:prstGeom>
          <a:noFill/>
        </p:spPr>
      </p:pic>
      <p:pic>
        <p:nvPicPr>
          <p:cNvPr id="80902" name="Picture 6" descr="http://d1zh4ok0q8k7dm.cloudfront.net/media/catalog/product/cache/1/image/9df78eab33525d08d6e5fb8d27136e95/l/p/lpsp200_iodine_prints_1.jpg"/>
          <p:cNvPicPr>
            <a:picLocks noChangeAspect="1" noChangeArrowheads="1"/>
          </p:cNvPicPr>
          <p:nvPr/>
        </p:nvPicPr>
        <p:blipFill>
          <a:blip r:embed="rId4" cstate="screen">
            <a:lum contrast="30000"/>
          </a:blip>
          <a:srcRect/>
          <a:stretch>
            <a:fillRect/>
          </a:stretch>
        </p:blipFill>
        <p:spPr bwMode="auto">
          <a:xfrm>
            <a:off x="2789681" y="4697507"/>
            <a:ext cx="3091167" cy="21604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12306" cy="3739485"/>
          </a:xfrm>
          <a:prstGeom prst="rect">
            <a:avLst/>
          </a:prstGeom>
          <a:noFill/>
        </p:spPr>
        <p:txBody>
          <a:bodyPr wrap="square" lIns="45720" tIns="0" rIns="45720" rtlCol="0">
            <a:spAutoFit/>
          </a:bodyPr>
          <a:lstStyle/>
          <a:p>
            <a:r>
              <a:rPr lang="en-US" sz="2400" spc="-20" dirty="0" smtClean="0"/>
              <a:t>Fingerprint technicians place items into a closed container containing cyanoacrylate.  When heated, the cyanoacrylate turns to vapors which find their way to the latent fingerprints.   The cyanoacrylate reacts with the moisture in the prints to form a white polymer which makes the prints visible.  </a:t>
            </a:r>
            <a:r>
              <a:rPr lang="en-US" sz="2400" b="1" spc="-20" dirty="0" smtClean="0"/>
              <a:t> 5)  </a:t>
            </a:r>
            <a:r>
              <a:rPr lang="en-US" sz="2400" spc="-20" dirty="0" smtClean="0"/>
              <a:t>Crystals of </a:t>
            </a:r>
            <a:r>
              <a:rPr lang="en-US" sz="2400" b="1" spc="-20" dirty="0" smtClean="0"/>
              <a:t>iodine</a:t>
            </a:r>
            <a:r>
              <a:rPr lang="en-US" sz="2400" spc="-20" dirty="0" smtClean="0"/>
              <a:t> are warmed so that they turn to vapor.  This is blown across the latent fingerprints.  </a:t>
            </a:r>
            <a:r>
              <a:rPr lang="en-US" sz="2400" b="1" spc="-20" dirty="0" smtClean="0"/>
              <a:t>Oils and fats </a:t>
            </a:r>
            <a:r>
              <a:rPr lang="en-US" sz="2400" spc="-20" dirty="0" smtClean="0"/>
              <a:t>in the prints absorb the iodine vapor and turn </a:t>
            </a:r>
            <a:r>
              <a:rPr lang="en-US" sz="2400" b="1" spc="-20" dirty="0" smtClean="0"/>
              <a:t>black</a:t>
            </a:r>
            <a:r>
              <a:rPr lang="en-US" sz="2400" spc="-20" dirty="0" smtClean="0"/>
              <a:t>.</a:t>
            </a:r>
          </a:p>
          <a:p>
            <a:r>
              <a:rPr lang="en-US" sz="2400" b="1" spc="-20" dirty="0" smtClean="0"/>
              <a:t>The lab will be set up so that you can use one or more of the above methods to “dust” for prints.  Show your instructor that you completed one or more of these methods.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forensic-testing.net/sites/default/files/styles/spotlightslider/public/fracture%20match.png?itok=klHqLjIM"/>
          <p:cNvPicPr>
            <a:picLocks noChangeAspect="1" noChangeArrowheads="1"/>
          </p:cNvPicPr>
          <p:nvPr/>
        </p:nvPicPr>
        <p:blipFill>
          <a:blip r:embed="rId2" cstate="screen"/>
          <a:srcRect/>
          <a:stretch>
            <a:fillRect/>
          </a:stretch>
        </p:blipFill>
        <p:spPr bwMode="auto">
          <a:xfrm>
            <a:off x="457200" y="1752600"/>
            <a:ext cx="4286250" cy="1714500"/>
          </a:xfrm>
          <a:prstGeom prst="rect">
            <a:avLst/>
          </a:prstGeom>
          <a:noFill/>
        </p:spPr>
      </p:pic>
      <p:pic>
        <p:nvPicPr>
          <p:cNvPr id="5" name="Picture 4" descr="PhysicalMatchTape"/>
          <p:cNvPicPr>
            <a:picLocks noChangeAspect="1" noChangeArrowheads="1"/>
          </p:cNvPicPr>
          <p:nvPr/>
        </p:nvPicPr>
        <p:blipFill>
          <a:blip r:embed="rId3" cstate="screen"/>
          <a:srcRect/>
          <a:stretch>
            <a:fillRect/>
          </a:stretch>
        </p:blipFill>
        <p:spPr bwMode="auto">
          <a:xfrm>
            <a:off x="457200" y="3962400"/>
            <a:ext cx="3886200" cy="2667000"/>
          </a:xfrm>
          <a:prstGeom prst="rect">
            <a:avLst/>
          </a:prstGeom>
          <a:noFill/>
          <a:ln w="9525">
            <a:noFill/>
            <a:miter lim="800000"/>
            <a:headEnd/>
            <a:tailEnd/>
          </a:ln>
        </p:spPr>
      </p:pic>
      <p:pic>
        <p:nvPicPr>
          <p:cNvPr id="22532" name="Picture 4" descr="http://image.slidesharecdn.com/physicalevidence-090915084722-phpapp01/95/physical-evidence-8-728.jpg?cb=1253004500"/>
          <p:cNvPicPr>
            <a:picLocks noChangeAspect="1" noChangeArrowheads="1"/>
          </p:cNvPicPr>
          <p:nvPr/>
        </p:nvPicPr>
        <p:blipFill>
          <a:blip r:embed="rId4" cstate="screen"/>
          <a:srcRect/>
          <a:stretch>
            <a:fillRect/>
          </a:stretch>
        </p:blipFill>
        <p:spPr bwMode="auto">
          <a:xfrm>
            <a:off x="4800600" y="990600"/>
            <a:ext cx="4114800" cy="2743200"/>
          </a:xfrm>
          <a:prstGeom prst="rect">
            <a:avLst/>
          </a:prstGeom>
          <a:noFill/>
        </p:spPr>
      </p:pic>
      <p:sp>
        <p:nvSpPr>
          <p:cNvPr id="7" name="Rectangle 6"/>
          <p:cNvSpPr/>
          <p:nvPr/>
        </p:nvSpPr>
        <p:spPr>
          <a:xfrm>
            <a:off x="304800" y="685800"/>
            <a:ext cx="4495800" cy="7232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Physical Match</a:t>
            </a:r>
            <a:endPar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2534" name="Picture 6" descr="http://www.in.gov/isp/labs/images/physical_match.jpg"/>
          <p:cNvPicPr>
            <a:picLocks noChangeAspect="1" noChangeArrowheads="1"/>
          </p:cNvPicPr>
          <p:nvPr/>
        </p:nvPicPr>
        <p:blipFill>
          <a:blip r:embed="rId5" cstate="screen"/>
          <a:srcRect/>
          <a:stretch>
            <a:fillRect/>
          </a:stretch>
        </p:blipFill>
        <p:spPr bwMode="auto">
          <a:xfrm>
            <a:off x="4572000" y="3800474"/>
            <a:ext cx="3819525" cy="30575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8" descr="http://media.theweek.com/img/generic/albagreen_CREEPY.jpg"/>
          <p:cNvPicPr>
            <a:picLocks noChangeAspect="1" noChangeArrowheads="1"/>
          </p:cNvPicPr>
          <p:nvPr/>
        </p:nvPicPr>
        <p:blipFill>
          <a:blip r:embed="rId3" cstate="screen"/>
          <a:srcRect/>
          <a:stretch>
            <a:fillRect/>
          </a:stretch>
        </p:blipFill>
        <p:spPr bwMode="auto">
          <a:xfrm flipH="1">
            <a:off x="5791200" y="2438400"/>
            <a:ext cx="2822938" cy="2332846"/>
          </a:xfrm>
          <a:prstGeom prst="rect">
            <a:avLst/>
          </a:prstGeom>
          <a:noFill/>
        </p:spPr>
      </p:pic>
      <p:sp>
        <p:nvSpPr>
          <p:cNvPr id="3" name="TextBox 2"/>
          <p:cNvSpPr txBox="1"/>
          <p:nvPr/>
        </p:nvSpPr>
        <p:spPr>
          <a:xfrm>
            <a:off x="457200" y="228600"/>
            <a:ext cx="8458200" cy="1661993"/>
          </a:xfrm>
          <a:prstGeom prst="rect">
            <a:avLst/>
          </a:prstGeom>
          <a:noFill/>
        </p:spPr>
        <p:txBody>
          <a:bodyPr wrap="square" lIns="0" tIns="0" rIns="0" bIns="0" rtlCol="0">
            <a:spAutoFit/>
          </a:bodyPr>
          <a:lstStyle/>
          <a:p>
            <a:pPr>
              <a:lnSpc>
                <a:spcPct val="90000"/>
              </a:lnSpc>
            </a:pPr>
            <a:r>
              <a:rPr lang="en-US" sz="2400" b="1" spc="-20" dirty="0" smtClean="0">
                <a:solidFill>
                  <a:srgbClr val="92D050"/>
                </a:solidFill>
              </a:rPr>
              <a:t>Fluorescence: </a:t>
            </a:r>
            <a:r>
              <a:rPr lang="en-US" sz="2400" spc="-20" dirty="0" smtClean="0">
                <a:solidFill>
                  <a:srgbClr val="92D050"/>
                </a:solidFill>
              </a:rPr>
              <a:t>    Making things glow aids in investigation.  Biologists have inserted genes that make jellyfish </a:t>
            </a:r>
            <a:r>
              <a:rPr lang="en-US" sz="2400" b="1" spc="-20" dirty="0" smtClean="0">
                <a:solidFill>
                  <a:srgbClr val="92D050"/>
                </a:solidFill>
              </a:rPr>
              <a:t>glow </a:t>
            </a:r>
            <a:r>
              <a:rPr lang="en-US" sz="2400" spc="-20" dirty="0" smtClean="0">
                <a:solidFill>
                  <a:srgbClr val="92D050"/>
                </a:solidFill>
              </a:rPr>
              <a:t>into other animals.  That makes other animals glow in certain areas or all over.  The ability to make something that has no color into something that has color or glows is a useful tool in biology and other sciences. </a:t>
            </a:r>
            <a:endParaRPr lang="en-US" sz="2400" dirty="0" smtClean="0">
              <a:solidFill>
                <a:srgbClr val="92D050"/>
              </a:solidFill>
            </a:endParaRPr>
          </a:p>
        </p:txBody>
      </p:sp>
      <p:pic>
        <p:nvPicPr>
          <p:cNvPr id="4" name="Picture 6" descr="https://upload.wikimedia.org/wikipedia/commons/3/3c/GFP_Mice_01.jpg"/>
          <p:cNvPicPr>
            <a:picLocks noChangeAspect="1" noChangeArrowheads="1"/>
          </p:cNvPicPr>
          <p:nvPr/>
        </p:nvPicPr>
        <p:blipFill>
          <a:blip r:embed="rId4" cstate="screen">
            <a:lum contrast="30000"/>
          </a:blip>
          <a:srcRect/>
          <a:stretch>
            <a:fillRect/>
          </a:stretch>
        </p:blipFill>
        <p:spPr bwMode="auto">
          <a:xfrm>
            <a:off x="457199" y="2057400"/>
            <a:ext cx="3614153" cy="28194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28600" y="228600"/>
            <a:ext cx="8686800" cy="664797"/>
          </a:xfrm>
          <a:prstGeom prst="rect">
            <a:avLst/>
          </a:prstGeom>
          <a:noFill/>
        </p:spPr>
        <p:txBody>
          <a:bodyPr wrap="square" lIns="0" tIns="0" rIns="0" bIns="0" rtlCol="0">
            <a:spAutoFit/>
          </a:bodyPr>
          <a:lstStyle/>
          <a:p>
            <a:pPr>
              <a:lnSpc>
                <a:spcPct val="90000"/>
              </a:lnSpc>
            </a:pPr>
            <a:r>
              <a:rPr lang="en-US" sz="2400" b="1" spc="-20" dirty="0" smtClean="0">
                <a:solidFill>
                  <a:srgbClr val="92D050"/>
                </a:solidFill>
              </a:rPr>
              <a:t>Fluorescence: </a:t>
            </a:r>
            <a:r>
              <a:rPr lang="en-US" sz="2400" spc="-20" dirty="0" smtClean="0">
                <a:solidFill>
                  <a:srgbClr val="92D050"/>
                </a:solidFill>
              </a:rPr>
              <a:t>    Forensic investigators use a dye called </a:t>
            </a:r>
            <a:r>
              <a:rPr lang="en-US" sz="2400" b="1" spc="-20" dirty="0" err="1" smtClean="0">
                <a:solidFill>
                  <a:srgbClr val="92D050"/>
                </a:solidFill>
              </a:rPr>
              <a:t>fluorescein</a:t>
            </a:r>
            <a:r>
              <a:rPr lang="en-US" sz="2400" spc="-20" dirty="0" smtClean="0">
                <a:solidFill>
                  <a:srgbClr val="92D050"/>
                </a:solidFill>
              </a:rPr>
              <a:t> to cause traces of blood to glow.  </a:t>
            </a:r>
            <a:endParaRPr lang="en-US" sz="2400" dirty="0" smtClean="0">
              <a:solidFill>
                <a:srgbClr val="92D050"/>
              </a:solidFill>
            </a:endParaRPr>
          </a:p>
        </p:txBody>
      </p:sp>
      <p:pic>
        <p:nvPicPr>
          <p:cNvPr id="5" name="Picture 10" descr="http://www.practicalhomicide.com/Research/LOsep2010_files/image003.jpg"/>
          <p:cNvPicPr>
            <a:picLocks noChangeAspect="1" noChangeArrowheads="1"/>
          </p:cNvPicPr>
          <p:nvPr/>
        </p:nvPicPr>
        <p:blipFill>
          <a:blip r:embed="rId2" cstate="screen"/>
          <a:srcRect/>
          <a:stretch>
            <a:fillRect/>
          </a:stretch>
        </p:blipFill>
        <p:spPr bwMode="auto">
          <a:xfrm>
            <a:off x="0" y="914400"/>
            <a:ext cx="4979307" cy="3250380"/>
          </a:xfrm>
          <a:prstGeom prst="rect">
            <a:avLst/>
          </a:prstGeom>
          <a:noFill/>
        </p:spPr>
      </p:pic>
      <p:pic>
        <p:nvPicPr>
          <p:cNvPr id="6" name="Picture 12" descr="https://www.pathtech.com.au/site/wp-content/uploads/2014/05/ABA-Card-P30.jpg"/>
          <p:cNvPicPr>
            <a:picLocks noChangeAspect="1" noChangeArrowheads="1"/>
          </p:cNvPicPr>
          <p:nvPr/>
        </p:nvPicPr>
        <p:blipFill>
          <a:blip r:embed="rId3" cstate="screen"/>
          <a:srcRect/>
          <a:stretch>
            <a:fillRect/>
          </a:stretch>
        </p:blipFill>
        <p:spPr bwMode="auto">
          <a:xfrm>
            <a:off x="4114800" y="3861157"/>
            <a:ext cx="4800599" cy="29968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5410200" cy="3323987"/>
          </a:xfrm>
          <a:prstGeom prst="rect">
            <a:avLst/>
          </a:prstGeom>
          <a:noFill/>
        </p:spPr>
        <p:txBody>
          <a:bodyPr wrap="square" lIns="0" tIns="0" rIns="0" bIns="0" rtlCol="0">
            <a:spAutoFit/>
          </a:bodyPr>
          <a:lstStyle/>
          <a:p>
            <a:pPr>
              <a:lnSpc>
                <a:spcPct val="90000"/>
              </a:lnSpc>
            </a:pPr>
            <a:r>
              <a:rPr lang="en-US" sz="2400" spc="-20" dirty="0" smtClean="0">
                <a:solidFill>
                  <a:srgbClr val="92D050"/>
                </a:solidFill>
              </a:rPr>
              <a:t>Fluorescein placed in water can track leaks and water pollution.</a:t>
            </a:r>
            <a:endParaRPr lang="en-US" sz="2400" spc="-20" dirty="0">
              <a:solidFill>
                <a:srgbClr val="92D050"/>
              </a:solidFill>
            </a:endParaRPr>
          </a:p>
          <a:p>
            <a:pPr>
              <a:lnSpc>
                <a:spcPct val="90000"/>
              </a:lnSpc>
            </a:pPr>
            <a:r>
              <a:rPr lang="en-US" sz="2400" dirty="0" smtClean="0"/>
              <a:t>A University of Delaware building cooling system turned some small waterways around Newark bright green late Monday and Tuesday.  About 500 gallons of chilled water containing a fluorescent green dye used for leak detection along with a rust inhibitor leaked from a system at </a:t>
            </a:r>
            <a:r>
              <a:rPr lang="en-US" sz="2400" dirty="0" err="1" smtClean="0"/>
              <a:t>Purnell</a:t>
            </a:r>
            <a:r>
              <a:rPr lang="en-US" sz="2400" dirty="0" smtClean="0"/>
              <a:t> Hall.</a:t>
            </a:r>
            <a:endParaRPr lang="en-US" sz="2400" dirty="0" smtClean="0">
              <a:solidFill>
                <a:srgbClr val="92D050"/>
              </a:solidFill>
            </a:endParaRPr>
          </a:p>
        </p:txBody>
      </p:sp>
      <p:pic>
        <p:nvPicPr>
          <p:cNvPr id="5124" name="Picture 4" descr="http://www.gannett-cdn.com/-mm-/66df1623c0753c4be0c526255f68b1c4b5a3e2a3/c=0-0-2448-3264&amp;r=537&amp;c=0-0-534-712/local/-/media/Wilmington/2015/02/24/B9316377831Z.1_20150224190122_000_GKPA27559.1-0.jpg"/>
          <p:cNvPicPr>
            <a:picLocks noChangeAspect="1" noChangeArrowheads="1"/>
          </p:cNvPicPr>
          <p:nvPr/>
        </p:nvPicPr>
        <p:blipFill>
          <a:blip r:embed="rId2" cstate="screen"/>
          <a:srcRect/>
          <a:stretch>
            <a:fillRect/>
          </a:stretch>
        </p:blipFill>
        <p:spPr bwMode="auto">
          <a:xfrm>
            <a:off x="5676900" y="0"/>
            <a:ext cx="3467100" cy="4619626"/>
          </a:xfrm>
          <a:prstGeom prst="rect">
            <a:avLst/>
          </a:prstGeom>
          <a:noFill/>
        </p:spPr>
      </p:pic>
      <p:pic>
        <p:nvPicPr>
          <p:cNvPr id="5126" name="Picture 6" descr="http://www.udel.edu/udaily/2014/jul/images/SpringAerials06-203.jpg"/>
          <p:cNvPicPr>
            <a:picLocks noChangeAspect="1" noChangeArrowheads="1"/>
          </p:cNvPicPr>
          <p:nvPr/>
        </p:nvPicPr>
        <p:blipFill>
          <a:blip r:embed="rId3" cstate="screen"/>
          <a:srcRect/>
          <a:stretch>
            <a:fillRect/>
          </a:stretch>
        </p:blipFill>
        <p:spPr bwMode="auto">
          <a:xfrm>
            <a:off x="4457700" y="3733800"/>
            <a:ext cx="4686300" cy="3124200"/>
          </a:xfrm>
          <a:prstGeom prst="rect">
            <a:avLst/>
          </a:prstGeom>
          <a:noFill/>
        </p:spPr>
      </p:pic>
      <p:sp>
        <p:nvSpPr>
          <p:cNvPr id="6" name="TextBox 5"/>
          <p:cNvSpPr txBox="1"/>
          <p:nvPr/>
        </p:nvSpPr>
        <p:spPr>
          <a:xfrm>
            <a:off x="152400" y="3505200"/>
            <a:ext cx="4343400" cy="2659190"/>
          </a:xfrm>
          <a:prstGeom prst="rect">
            <a:avLst/>
          </a:prstGeom>
          <a:noFill/>
        </p:spPr>
        <p:txBody>
          <a:bodyPr wrap="square" lIns="0" tIns="0" rIns="0" bIns="0" rtlCol="0">
            <a:spAutoFit/>
          </a:bodyPr>
          <a:lstStyle/>
          <a:p>
            <a:pPr>
              <a:lnSpc>
                <a:spcPct val="90000"/>
              </a:lnSpc>
            </a:pPr>
            <a:r>
              <a:rPr lang="en-US" sz="2400" dirty="0" smtClean="0"/>
              <a:t>A similar type of leak earlier this month turned streams green near a Chesterfield, Virginia, county jail, according to Homeland Security. Cleanup crews collected 20,000 gallons of polluted water after that incident, according to the federal agency.</a:t>
            </a:r>
            <a:endParaRPr lang="en-US" sz="2400" dirty="0" smtClean="0">
              <a:solidFill>
                <a:srgbClr val="92D050"/>
              </a:solidFill>
            </a:endParaRPr>
          </a:p>
        </p:txBody>
      </p:sp>
      <p:pic>
        <p:nvPicPr>
          <p:cNvPr id="5128" name="Picture 8" descr="https://si.wsj.net/public/resources/images/BN-JY165_NYLEGI_P_20150820135818.jpg"/>
          <p:cNvPicPr>
            <a:picLocks noChangeAspect="1" noChangeArrowheads="1"/>
          </p:cNvPicPr>
          <p:nvPr/>
        </p:nvPicPr>
        <p:blipFill>
          <a:blip r:embed="rId4" cstate="screen"/>
          <a:srcRect/>
          <a:stretch>
            <a:fillRect/>
          </a:stretch>
        </p:blipFill>
        <p:spPr bwMode="auto">
          <a:xfrm>
            <a:off x="1447800" y="1447800"/>
            <a:ext cx="6934200" cy="4619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www.vmcli.com/images/articleFluoresceinFigure1.jpg"/>
          <p:cNvPicPr>
            <a:picLocks noChangeAspect="1" noChangeArrowheads="1"/>
          </p:cNvPicPr>
          <p:nvPr/>
        </p:nvPicPr>
        <p:blipFill>
          <a:blip r:embed="rId2" cstate="screen"/>
          <a:srcRect/>
          <a:stretch>
            <a:fillRect/>
          </a:stretch>
        </p:blipFill>
        <p:spPr bwMode="auto">
          <a:xfrm>
            <a:off x="152400" y="304800"/>
            <a:ext cx="4114800" cy="2859786"/>
          </a:xfrm>
          <a:prstGeom prst="rect">
            <a:avLst/>
          </a:prstGeom>
          <a:noFill/>
        </p:spPr>
      </p:pic>
      <p:pic>
        <p:nvPicPr>
          <p:cNvPr id="4" name="Picture 4" descr="http://www.vmcli.com/images/articleFluoresceinFigure1.jpg"/>
          <p:cNvPicPr>
            <a:picLocks noChangeAspect="1" noChangeArrowheads="1"/>
          </p:cNvPicPr>
          <p:nvPr/>
        </p:nvPicPr>
        <p:blipFill>
          <a:blip r:embed="rId2" cstate="screen"/>
          <a:srcRect/>
          <a:stretch>
            <a:fillRect/>
          </a:stretch>
        </p:blipFill>
        <p:spPr bwMode="auto">
          <a:xfrm>
            <a:off x="609600" y="3581400"/>
            <a:ext cx="4267200" cy="2965704"/>
          </a:xfrm>
          <a:prstGeom prst="rect">
            <a:avLst/>
          </a:prstGeom>
          <a:noFill/>
        </p:spPr>
      </p:pic>
      <p:sp>
        <p:nvSpPr>
          <p:cNvPr id="5" name="TextBox 4"/>
          <p:cNvSpPr txBox="1"/>
          <p:nvPr/>
        </p:nvSpPr>
        <p:spPr>
          <a:xfrm>
            <a:off x="245852" y="3475482"/>
            <a:ext cx="609600" cy="492443"/>
          </a:xfrm>
          <a:prstGeom prst="rect">
            <a:avLst/>
          </a:prstGeom>
          <a:solidFill>
            <a:schemeClr val="tx1"/>
          </a:solidFill>
        </p:spPr>
        <p:txBody>
          <a:bodyPr wrap="square" lIns="0" tIns="0" rIns="0" bIns="0" rtlCol="0">
            <a:spAutoFit/>
          </a:bodyPr>
          <a:lstStyle/>
          <a:p>
            <a:pPr algn="r"/>
            <a:r>
              <a:rPr lang="en-US" sz="3200" dirty="0" smtClean="0">
                <a:solidFill>
                  <a:schemeClr val="bg1"/>
                </a:solidFill>
              </a:rPr>
              <a:t>Na-</a:t>
            </a:r>
            <a:endParaRPr lang="en-US" sz="3200" dirty="0">
              <a:solidFill>
                <a:schemeClr val="bg1"/>
              </a:solidFill>
            </a:endParaRPr>
          </a:p>
        </p:txBody>
      </p:sp>
      <p:sp>
        <p:nvSpPr>
          <p:cNvPr id="6" name="TextBox 5"/>
          <p:cNvSpPr txBox="1"/>
          <p:nvPr/>
        </p:nvSpPr>
        <p:spPr>
          <a:xfrm>
            <a:off x="4419600" y="5075682"/>
            <a:ext cx="609600" cy="492443"/>
          </a:xfrm>
          <a:prstGeom prst="rect">
            <a:avLst/>
          </a:prstGeom>
          <a:solidFill>
            <a:schemeClr val="tx1"/>
          </a:solidFill>
        </p:spPr>
        <p:txBody>
          <a:bodyPr wrap="square" lIns="0" tIns="0" rIns="0" bIns="0" rtlCol="0">
            <a:spAutoFit/>
          </a:bodyPr>
          <a:lstStyle/>
          <a:p>
            <a:r>
              <a:rPr lang="en-US" sz="3200" dirty="0" smtClean="0">
                <a:solidFill>
                  <a:schemeClr val="bg1"/>
                </a:solidFill>
              </a:rPr>
              <a:t>-Na</a:t>
            </a:r>
            <a:endParaRPr lang="en-US" sz="3200" dirty="0">
              <a:solidFill>
                <a:schemeClr val="bg1"/>
              </a:solidFill>
            </a:endParaRPr>
          </a:p>
        </p:txBody>
      </p:sp>
      <p:sp>
        <p:nvSpPr>
          <p:cNvPr id="7" name="TextBox 6"/>
          <p:cNvSpPr txBox="1"/>
          <p:nvPr/>
        </p:nvSpPr>
        <p:spPr>
          <a:xfrm>
            <a:off x="4953000" y="609600"/>
            <a:ext cx="3581400" cy="1384995"/>
          </a:xfrm>
          <a:prstGeom prst="rect">
            <a:avLst/>
          </a:prstGeom>
          <a:noFill/>
        </p:spPr>
        <p:txBody>
          <a:bodyPr wrap="square" rtlCol="0">
            <a:spAutoFit/>
          </a:bodyPr>
          <a:lstStyle/>
          <a:p>
            <a:r>
              <a:rPr lang="en-US" sz="2800" dirty="0" smtClean="0">
                <a:solidFill>
                  <a:schemeClr val="bg1"/>
                </a:solidFill>
              </a:rPr>
              <a:t>Fluorescein is only slightly soluble in water but soluble in oil.  </a:t>
            </a:r>
            <a:endParaRPr lang="en-US" sz="2800" dirty="0">
              <a:solidFill>
                <a:schemeClr val="bg1"/>
              </a:solidFill>
            </a:endParaRPr>
          </a:p>
        </p:txBody>
      </p:sp>
      <p:sp>
        <p:nvSpPr>
          <p:cNvPr id="8" name="TextBox 7"/>
          <p:cNvSpPr txBox="1"/>
          <p:nvPr/>
        </p:nvSpPr>
        <p:spPr>
          <a:xfrm>
            <a:off x="5257800" y="4038600"/>
            <a:ext cx="3581400" cy="1384995"/>
          </a:xfrm>
          <a:prstGeom prst="rect">
            <a:avLst/>
          </a:prstGeom>
          <a:noFill/>
        </p:spPr>
        <p:txBody>
          <a:bodyPr wrap="square" rtlCol="0">
            <a:spAutoFit/>
          </a:bodyPr>
          <a:lstStyle/>
          <a:p>
            <a:r>
              <a:rPr lang="en-US" sz="2800" dirty="0" smtClean="0">
                <a:solidFill>
                  <a:schemeClr val="bg1"/>
                </a:solidFill>
              </a:rPr>
              <a:t>Fluorescein disodium is very soluble in water but not in oil.  </a:t>
            </a:r>
            <a:endParaRPr lang="en-US" sz="2800" dirty="0">
              <a:solidFill>
                <a:schemeClr val="bg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38100" cap="sq" cmpd="sng" algn="ctr">
          <a:noFill/>
          <a:prstDash val="solid"/>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rgbClr val="B2B2B2"/>
          </a:extrusionClr>
        </a:sp3d>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38100" cap="sq" cmpd="sng" algn="ctr">
          <a:noFill/>
          <a:prstDash val="solid"/>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rgbClr val="B2B2B2"/>
          </a:extrusionClr>
        </a:sp3d>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38100" cap="sq" cmpd="sng" algn="ctr">
          <a:noFill/>
          <a:prstDash val="solid"/>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rgbClr val="B2B2B2"/>
          </a:extrusionClr>
        </a:sp3d>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38100" cap="sq" cmpd="sng" algn="ctr">
          <a:noFill/>
          <a:prstDash val="solid"/>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rgbClr val="B2B2B2"/>
          </a:extrusionClr>
        </a:sp3d>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5745</TotalTime>
  <Words>1619</Words>
  <Application>Microsoft Office PowerPoint</Application>
  <PresentationFormat>On-screen Show (4:3)</PresentationFormat>
  <Paragraphs>99</Paragraphs>
  <Slides>47</Slides>
  <Notes>0</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Office Theme</vt:lpstr>
      <vt:lpstr>Metro</vt:lpstr>
      <vt:lpstr>1_Office Theme</vt:lpstr>
      <vt:lpstr>Default Design</vt:lpstr>
      <vt:lpstr>1_Default Design</vt:lpstr>
      <vt:lpstr>Slide 1</vt:lpstr>
      <vt:lpstr>Slide 2</vt:lpstr>
      <vt:lpstr>Approach</vt:lpstr>
      <vt:lpstr>Evidence Examination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17</cp:revision>
  <dcterms:created xsi:type="dcterms:W3CDTF">2016-04-21T06:30:08Z</dcterms:created>
  <dcterms:modified xsi:type="dcterms:W3CDTF">2016-04-25T06:43:26Z</dcterms:modified>
</cp:coreProperties>
</file>